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1"/>
  </p:notesMasterIdLst>
  <p:sldIdLst>
    <p:sldId id="256" r:id="rId2"/>
    <p:sldId id="266" r:id="rId3"/>
    <p:sldId id="257" r:id="rId4"/>
    <p:sldId id="261" r:id="rId5"/>
    <p:sldId id="259" r:id="rId6"/>
    <p:sldId id="260" r:id="rId7"/>
    <p:sldId id="268" r:id="rId8"/>
    <p:sldId id="262" r:id="rId9"/>
    <p:sldId id="264" r:id="rId10"/>
    <p:sldId id="265" r:id="rId11"/>
    <p:sldId id="270" r:id="rId12"/>
    <p:sldId id="271" r:id="rId13"/>
    <p:sldId id="267" r:id="rId14"/>
    <p:sldId id="272" r:id="rId15"/>
    <p:sldId id="274" r:id="rId16"/>
    <p:sldId id="275" r:id="rId17"/>
    <p:sldId id="269" r:id="rId18"/>
    <p:sldId id="273" r:id="rId19"/>
    <p:sldId id="276" r:id="rId20"/>
    <p:sldId id="278" r:id="rId21"/>
    <p:sldId id="277"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A208"/>
    <a:srgbClr val="0432FF"/>
    <a:srgbClr val="3A4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4"/>
    <p:restoredTop sz="94638"/>
  </p:normalViewPr>
  <p:slideViewPr>
    <p:cSldViewPr snapToGrid="0">
      <p:cViewPr varScale="1">
        <p:scale>
          <a:sx n="113" d="100"/>
          <a:sy n="113" d="100"/>
        </p:scale>
        <p:origin x="896" y="176"/>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1E824356-9525-5441-A3D3-738C5B1D353E}">
      <dgm:prSet phldrT="[Text]"/>
      <dgm:spPr/>
      <dgm:t>
        <a:bodyPr/>
        <a:lstStyle/>
        <a:p>
          <a:r>
            <a:rPr lang="zh-CN" altLang="en-US" b="0" i="0" dirty="0"/>
            <a:t>形式化建模</a:t>
          </a:r>
          <a:br>
            <a:rPr lang="en-GB" altLang="zh-CN" b="0" i="0" dirty="0"/>
          </a:br>
          <a:r>
            <a:rPr lang="en-US" b="0" i="0" dirty="0"/>
            <a:t>Formal modeling</a:t>
          </a:r>
          <a:endParaRPr lang="en-US" dirty="0"/>
        </a:p>
      </dgm:t>
    </dgm:pt>
    <dgm:pt modelId="{28CA4689-A24E-1F45-A44F-0BA62A85234D}" type="parTrans" cxnId="{58F02366-039E-C440-B5AB-6F5EEBDC0BA4}">
      <dgm:prSet/>
      <dgm:spPr/>
      <dgm:t>
        <a:bodyPr/>
        <a:lstStyle/>
        <a:p>
          <a:endParaRPr lang="en-US"/>
        </a:p>
      </dgm:t>
    </dgm:pt>
    <dgm:pt modelId="{38578257-9752-DA4B-A407-93E55DA584A0}" type="sibTrans" cxnId="{58F02366-039E-C440-B5AB-6F5EEBDC0BA4}">
      <dgm:prSet/>
      <dgm:spPr/>
      <dgm:t>
        <a:bodyPr/>
        <a:lstStyle/>
        <a:p>
          <a:endParaRPr lang="en-US"/>
        </a:p>
      </dgm:t>
    </dgm:pt>
    <dgm:pt modelId="{E3BEE7E2-E7D8-2A44-A799-66490617F70E}">
      <dgm:prSet phldrT="[Text]"/>
      <dgm:spPr/>
      <dgm:t>
        <a:bodyPr/>
        <a:lstStyle/>
        <a:p>
          <a:r>
            <a:rPr lang="en-US" dirty="0" err="1"/>
            <a:t>推导</a:t>
          </a:r>
          <a:br>
            <a:rPr lang="en-US" dirty="0"/>
          </a:br>
          <a:r>
            <a:rPr lang="en-GB" altLang="zh-CN" dirty="0"/>
            <a:t>Derivation</a:t>
          </a:r>
          <a:endParaRPr lang="en-US" dirty="0"/>
        </a:p>
      </dgm:t>
    </dgm:pt>
    <dgm:pt modelId="{C23F3329-E360-9945-A138-E283CC444693}" type="parTrans" cxnId="{3ECD8A0E-CF31-0A41-B191-285AFEE77430}">
      <dgm:prSet/>
      <dgm:spPr/>
      <dgm:t>
        <a:bodyPr/>
        <a:lstStyle/>
        <a:p>
          <a:endParaRPr lang="en-US"/>
        </a:p>
      </dgm:t>
    </dgm:pt>
    <dgm:pt modelId="{84C68208-790D-F143-8E45-71A2C13842AD}" type="sibTrans" cxnId="{3ECD8A0E-CF31-0A41-B191-285AFEE77430}">
      <dgm:prSet/>
      <dgm:spPr/>
      <dgm:t>
        <a:bodyPr/>
        <a:lstStyle/>
        <a:p>
          <a:endParaRPr lang="en-US"/>
        </a:p>
      </dgm:t>
    </dgm:pt>
    <dgm:pt modelId="{81499521-835D-BB4B-88FF-A4E540D59F1F}">
      <dgm:prSet phldrT="[Text]"/>
      <dgm:spPr/>
      <dgm:t>
        <a:bodyPr/>
        <a:lstStyle/>
        <a:p>
          <a:r>
            <a:rPr lang="en-US" dirty="0" err="1"/>
            <a:t>模拟</a:t>
          </a:r>
          <a:br>
            <a:rPr lang="en-US" dirty="0"/>
          </a:br>
          <a:r>
            <a:rPr lang="en-GB" altLang="zh-CN" dirty="0"/>
            <a:t>Simulation</a:t>
          </a:r>
          <a:endParaRPr lang="en-US" dirty="0"/>
        </a:p>
      </dgm:t>
    </dgm:pt>
    <dgm:pt modelId="{327C3BE8-8AA4-0641-AF27-5457029DCB77}" type="parTrans" cxnId="{1FE9447E-0A58-C94F-AA7D-4F7FA19A2B05}">
      <dgm:prSet/>
      <dgm:spPr/>
      <dgm:t>
        <a:bodyPr/>
        <a:lstStyle/>
        <a:p>
          <a:endParaRPr lang="en-US"/>
        </a:p>
      </dgm:t>
    </dgm:pt>
    <dgm:pt modelId="{4D0E7EC2-0BA7-F640-9EFF-E3C73A3A6D89}" type="sibTrans" cxnId="{1FE9447E-0A58-C94F-AA7D-4F7FA19A2B05}">
      <dgm:prSet/>
      <dgm:spPr/>
      <dgm:t>
        <a:bodyPr/>
        <a:lstStyle/>
        <a:p>
          <a:endParaRPr lang="en-US"/>
        </a:p>
      </dgm:t>
    </dgm:pt>
    <dgm:pt modelId="{E742A35E-1776-A249-B47A-29B76D153B97}">
      <dgm:prSet phldrT="[Text]"/>
      <dgm:spPr/>
      <dgm:t>
        <a:bodyPr/>
        <a:lstStyle/>
        <a:p>
          <a:r>
            <a:rPr lang="en-US" dirty="0" err="1"/>
            <a:t>历史观测</a:t>
          </a:r>
          <a:br>
            <a:rPr lang="en-US" dirty="0"/>
          </a:br>
          <a:r>
            <a:rPr lang="en-GB" altLang="zh-CN" dirty="0"/>
            <a:t>Historical observation</a:t>
          </a:r>
          <a:endParaRPr lang="en-US" dirty="0"/>
        </a:p>
      </dgm:t>
    </dgm:pt>
    <dgm:pt modelId="{A3177461-C63C-8740-A597-BEC261AA25C2}" type="parTrans" cxnId="{C12B8017-C73E-444B-8CB8-8CB610DAAC23}">
      <dgm:prSet/>
      <dgm:spPr/>
      <dgm:t>
        <a:bodyPr/>
        <a:lstStyle/>
        <a:p>
          <a:endParaRPr lang="en-US"/>
        </a:p>
      </dgm:t>
    </dgm:pt>
    <dgm:pt modelId="{68D8BA5E-F06B-9340-979A-DBD4FF5A20E9}" type="sibTrans" cxnId="{C12B8017-C73E-444B-8CB8-8CB610DAAC23}">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65CFD2D2-2C52-DF4C-88DC-FCACEECB33FA}" type="pres">
      <dgm:prSet presAssocID="{1E824356-9525-5441-A3D3-738C5B1D353E}" presName="node" presStyleLbl="node1" presStyleIdx="0" presStyleCnt="4">
        <dgm:presLayoutVars>
          <dgm:bulletEnabled val="1"/>
        </dgm:presLayoutVars>
      </dgm:prSet>
      <dgm:spPr/>
    </dgm:pt>
    <dgm:pt modelId="{DFBBC499-69F1-F747-A89B-9EC7987991AE}" type="pres">
      <dgm:prSet presAssocID="{38578257-9752-DA4B-A407-93E55DA584A0}" presName="sibTrans" presStyleLbl="sibTrans1D1" presStyleIdx="0" presStyleCnt="3"/>
      <dgm:spPr/>
    </dgm:pt>
    <dgm:pt modelId="{D8FCBBF9-1D92-8649-888C-33649D63A3A3}" type="pres">
      <dgm:prSet presAssocID="{38578257-9752-DA4B-A407-93E55DA584A0}" presName="connectorText" presStyleLbl="sibTrans1D1" presStyleIdx="0" presStyleCnt="3"/>
      <dgm:spPr/>
    </dgm:pt>
    <dgm:pt modelId="{7E33D88D-F35D-AB44-B50B-C60C49A55AC2}" type="pres">
      <dgm:prSet presAssocID="{E3BEE7E2-E7D8-2A44-A799-66490617F70E}" presName="node" presStyleLbl="node1" presStyleIdx="1" presStyleCnt="4">
        <dgm:presLayoutVars>
          <dgm:bulletEnabled val="1"/>
        </dgm:presLayoutVars>
      </dgm:prSet>
      <dgm:spPr/>
    </dgm:pt>
    <dgm:pt modelId="{D8AFA235-E700-4048-A852-EDBF611602CA}" type="pres">
      <dgm:prSet presAssocID="{84C68208-790D-F143-8E45-71A2C13842AD}" presName="sibTrans" presStyleLbl="sibTrans1D1" presStyleIdx="1" presStyleCnt="3"/>
      <dgm:spPr/>
    </dgm:pt>
    <dgm:pt modelId="{B8F8F704-81DB-A641-BC65-64AEDEF589C2}" type="pres">
      <dgm:prSet presAssocID="{84C68208-790D-F143-8E45-71A2C13842AD}" presName="connectorText" presStyleLbl="sibTrans1D1" presStyleIdx="1" presStyleCnt="3"/>
      <dgm:spPr/>
    </dgm:pt>
    <dgm:pt modelId="{BD0657C3-EDAF-604B-88EB-B099DAF25EE8}" type="pres">
      <dgm:prSet presAssocID="{E742A35E-1776-A249-B47A-29B76D153B97}" presName="node" presStyleLbl="node1" presStyleIdx="2" presStyleCnt="4">
        <dgm:presLayoutVars>
          <dgm:bulletEnabled val="1"/>
        </dgm:presLayoutVars>
      </dgm:prSet>
      <dgm:spPr/>
    </dgm:pt>
    <dgm:pt modelId="{49FCA825-F4CD-574C-AD42-08901984A4A6}" type="pres">
      <dgm:prSet presAssocID="{68D8BA5E-F06B-9340-979A-DBD4FF5A20E9}" presName="sibTrans" presStyleLbl="sibTrans1D1" presStyleIdx="2" presStyleCnt="3"/>
      <dgm:spPr/>
    </dgm:pt>
    <dgm:pt modelId="{F32726CD-0F83-7F43-A411-A9A1C9A16135}" type="pres">
      <dgm:prSet presAssocID="{68D8BA5E-F06B-9340-979A-DBD4FF5A20E9}" presName="connectorText" presStyleLbl="sibTrans1D1" presStyleIdx="2" presStyleCnt="3"/>
      <dgm:spPr/>
    </dgm:pt>
    <dgm:pt modelId="{4BC2FCE6-BA70-BF48-99CE-25142B502819}" type="pres">
      <dgm:prSet presAssocID="{81499521-835D-BB4B-88FF-A4E540D59F1F}" presName="node" presStyleLbl="node1" presStyleIdx="3" presStyleCnt="4">
        <dgm:presLayoutVars>
          <dgm:bulletEnabled val="1"/>
        </dgm:presLayoutVars>
      </dgm:prSet>
      <dgm:spPr/>
    </dgm:pt>
  </dgm:ptLst>
  <dgm:cxnLst>
    <dgm:cxn modelId="{3ECD8A0E-CF31-0A41-B191-285AFEE77430}" srcId="{E590E895-9B99-7D47-9569-6209561816FF}" destId="{E3BEE7E2-E7D8-2A44-A799-66490617F70E}" srcOrd="1" destOrd="0" parTransId="{C23F3329-E360-9945-A138-E283CC444693}" sibTransId="{84C68208-790D-F143-8E45-71A2C13842AD}"/>
    <dgm:cxn modelId="{C12B8017-C73E-444B-8CB8-8CB610DAAC23}" srcId="{E590E895-9B99-7D47-9569-6209561816FF}" destId="{E742A35E-1776-A249-B47A-29B76D153B97}" srcOrd="2" destOrd="0" parTransId="{A3177461-C63C-8740-A597-BEC261AA25C2}" sibTransId="{68D8BA5E-F06B-9340-979A-DBD4FF5A20E9}"/>
    <dgm:cxn modelId="{6F637F42-8832-2148-B38F-30420B289C06}" type="presOf" srcId="{68D8BA5E-F06B-9340-979A-DBD4FF5A20E9}" destId="{F32726CD-0F83-7F43-A411-A9A1C9A16135}" srcOrd="1" destOrd="0" presId="urn:microsoft.com/office/officeart/2016/7/layout/RepeatingBendingProcessNew"/>
    <dgm:cxn modelId="{8631E345-311C-234D-9BCA-D3C02FD91AED}" type="presOf" srcId="{38578257-9752-DA4B-A407-93E55DA584A0}" destId="{DFBBC499-69F1-F747-A89B-9EC7987991AE}" srcOrd="0" destOrd="0" presId="urn:microsoft.com/office/officeart/2016/7/layout/RepeatingBendingProcessNew"/>
    <dgm:cxn modelId="{5D4CA146-80DA-6A4D-9AFF-793600C59F2A}" type="presOf" srcId="{E742A35E-1776-A249-B47A-29B76D153B97}" destId="{BD0657C3-EDAF-604B-88EB-B099DAF25EE8}" srcOrd="0" destOrd="0" presId="urn:microsoft.com/office/officeart/2016/7/layout/RepeatingBendingProcessNew"/>
    <dgm:cxn modelId="{256B694C-7301-A14B-8A9E-4BC379E93120}" type="presOf" srcId="{81499521-835D-BB4B-88FF-A4E540D59F1F}" destId="{4BC2FCE6-BA70-BF48-99CE-25142B502819}" srcOrd="0" destOrd="0" presId="urn:microsoft.com/office/officeart/2016/7/layout/RepeatingBendingProcessNew"/>
    <dgm:cxn modelId="{A94C6A54-0CFD-464A-9948-6F832D585107}" type="presOf" srcId="{1E824356-9525-5441-A3D3-738C5B1D353E}" destId="{65CFD2D2-2C52-DF4C-88DC-FCACEECB33FA}" srcOrd="0" destOrd="0" presId="urn:microsoft.com/office/officeart/2016/7/layout/RepeatingBendingProcessNew"/>
    <dgm:cxn modelId="{58F02366-039E-C440-B5AB-6F5EEBDC0BA4}" srcId="{E590E895-9B99-7D47-9569-6209561816FF}" destId="{1E824356-9525-5441-A3D3-738C5B1D353E}" srcOrd="0" destOrd="0" parTransId="{28CA4689-A24E-1F45-A44F-0BA62A85234D}" sibTransId="{38578257-9752-DA4B-A407-93E55DA584A0}"/>
    <dgm:cxn modelId="{B8D6697C-048E-C74C-9BA0-2CF70CDBF41B}" type="presOf" srcId="{84C68208-790D-F143-8E45-71A2C13842AD}" destId="{B8F8F704-81DB-A641-BC65-64AEDEF589C2}" srcOrd="1" destOrd="0" presId="urn:microsoft.com/office/officeart/2016/7/layout/RepeatingBendingProcessNew"/>
    <dgm:cxn modelId="{1FE9447E-0A58-C94F-AA7D-4F7FA19A2B05}" srcId="{E590E895-9B99-7D47-9569-6209561816FF}" destId="{81499521-835D-BB4B-88FF-A4E540D59F1F}" srcOrd="3" destOrd="0" parTransId="{327C3BE8-8AA4-0641-AF27-5457029DCB77}" sibTransId="{4D0E7EC2-0BA7-F640-9EFF-E3C73A3A6D89}"/>
    <dgm:cxn modelId="{410611AC-371F-4348-8F80-CA07D1D82883}" type="presOf" srcId="{E3BEE7E2-E7D8-2A44-A799-66490617F70E}" destId="{7E33D88D-F35D-AB44-B50B-C60C49A55AC2}" srcOrd="0" destOrd="0" presId="urn:microsoft.com/office/officeart/2016/7/layout/RepeatingBendingProcessNew"/>
    <dgm:cxn modelId="{11C813AF-219D-194B-AE21-B2A6C41A3055}" type="presOf" srcId="{38578257-9752-DA4B-A407-93E55DA584A0}" destId="{D8FCBBF9-1D92-8649-888C-33649D63A3A3}" srcOrd="1" destOrd="0" presId="urn:microsoft.com/office/officeart/2016/7/layout/RepeatingBendingProcessNew"/>
    <dgm:cxn modelId="{4C898BC1-1A5B-7F4F-B8D8-433F6E117C1C}" type="presOf" srcId="{84C68208-790D-F143-8E45-71A2C13842AD}" destId="{D8AFA235-E700-4048-A852-EDBF611602CA}"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83D883E0-5797-064B-A4DB-3B7B2A134284}" type="presOf" srcId="{68D8BA5E-F06B-9340-979A-DBD4FF5A20E9}" destId="{49FCA825-F4CD-574C-AD42-08901984A4A6}" srcOrd="0" destOrd="0" presId="urn:microsoft.com/office/officeart/2016/7/layout/RepeatingBendingProcessNew"/>
    <dgm:cxn modelId="{4BB66292-D7E8-B749-BDC3-38CA762C9CD8}" type="presParOf" srcId="{5F523B4C-26E4-0547-9D27-1C071C5F26D7}" destId="{65CFD2D2-2C52-DF4C-88DC-FCACEECB33FA}" srcOrd="0" destOrd="0" presId="urn:microsoft.com/office/officeart/2016/7/layout/RepeatingBendingProcessNew"/>
    <dgm:cxn modelId="{82B4C6DB-758F-D346-B59B-0165F8FD84D3}" type="presParOf" srcId="{5F523B4C-26E4-0547-9D27-1C071C5F26D7}" destId="{DFBBC499-69F1-F747-A89B-9EC7987991AE}" srcOrd="1" destOrd="0" presId="urn:microsoft.com/office/officeart/2016/7/layout/RepeatingBendingProcessNew"/>
    <dgm:cxn modelId="{9206BE63-4C52-724E-88E8-2CBA16700BC0}" type="presParOf" srcId="{DFBBC499-69F1-F747-A89B-9EC7987991AE}" destId="{D8FCBBF9-1D92-8649-888C-33649D63A3A3}" srcOrd="0" destOrd="0" presId="urn:microsoft.com/office/officeart/2016/7/layout/RepeatingBendingProcessNew"/>
    <dgm:cxn modelId="{AEDA40E5-66B0-E94F-A294-D7E428DC55BC}" type="presParOf" srcId="{5F523B4C-26E4-0547-9D27-1C071C5F26D7}" destId="{7E33D88D-F35D-AB44-B50B-C60C49A55AC2}" srcOrd="2" destOrd="0" presId="urn:microsoft.com/office/officeart/2016/7/layout/RepeatingBendingProcessNew"/>
    <dgm:cxn modelId="{9EAB84FB-0D68-D54C-8EFF-D7DC54E3A8E2}" type="presParOf" srcId="{5F523B4C-26E4-0547-9D27-1C071C5F26D7}" destId="{D8AFA235-E700-4048-A852-EDBF611602CA}" srcOrd="3" destOrd="0" presId="urn:microsoft.com/office/officeart/2016/7/layout/RepeatingBendingProcessNew"/>
    <dgm:cxn modelId="{A267221A-28A7-864E-86B3-08ADF9689B09}" type="presParOf" srcId="{D8AFA235-E700-4048-A852-EDBF611602CA}" destId="{B8F8F704-81DB-A641-BC65-64AEDEF589C2}" srcOrd="0" destOrd="0" presId="urn:microsoft.com/office/officeart/2016/7/layout/RepeatingBendingProcessNew"/>
    <dgm:cxn modelId="{0142EB56-84AB-9748-AE64-C863D75AE8D9}" type="presParOf" srcId="{5F523B4C-26E4-0547-9D27-1C071C5F26D7}" destId="{BD0657C3-EDAF-604B-88EB-B099DAF25EE8}" srcOrd="4" destOrd="0" presId="urn:microsoft.com/office/officeart/2016/7/layout/RepeatingBendingProcessNew"/>
    <dgm:cxn modelId="{25748BB5-8EC7-0643-9F5F-360EF5C4E655}" type="presParOf" srcId="{5F523B4C-26E4-0547-9D27-1C071C5F26D7}" destId="{49FCA825-F4CD-574C-AD42-08901984A4A6}" srcOrd="5" destOrd="0" presId="urn:microsoft.com/office/officeart/2016/7/layout/RepeatingBendingProcessNew"/>
    <dgm:cxn modelId="{A09A5373-BF2F-6640-B29E-2C9AF08C7642}" type="presParOf" srcId="{49FCA825-F4CD-574C-AD42-08901984A4A6}" destId="{F32726CD-0F83-7F43-A411-A9A1C9A16135}" srcOrd="0" destOrd="0" presId="urn:microsoft.com/office/officeart/2016/7/layout/RepeatingBendingProcessNew"/>
    <dgm:cxn modelId="{AAE6043D-7D35-D543-8B45-37BF05F7B48A}" type="presParOf" srcId="{5F523B4C-26E4-0547-9D27-1C071C5F26D7}" destId="{4BC2FCE6-BA70-BF48-99CE-25142B502819}"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A08392AE-C37D-9540-B479-02AF0AC8D3D2}">
      <dgm:prSet/>
      <dgm:spPr/>
      <dgm:t>
        <a:bodyPr/>
        <a:lstStyle/>
        <a:p>
          <a:r>
            <a:rPr lang="zh-CN" altLang="en-US" noProof="0" dirty="0"/>
            <a:t>模型验证</a:t>
          </a:r>
          <a:br>
            <a:rPr lang="en-GB" altLang="zh-CN" noProof="0" dirty="0"/>
          </a:br>
          <a:r>
            <a:rPr lang="en-GB" altLang="zh-CN" noProof="0" dirty="0"/>
            <a:t>Model verification</a:t>
          </a:r>
          <a:endParaRPr lang="zh-CN" altLang="en-US" noProof="0" dirty="0"/>
        </a:p>
      </dgm:t>
    </dgm:pt>
    <dgm:pt modelId="{8CD62822-65F2-D54C-BA0B-731CC1116EF5}" type="parTrans" cxnId="{8748F4BE-CBA1-DE41-9CB1-58B941C32170}">
      <dgm:prSet/>
      <dgm:spPr/>
      <dgm:t>
        <a:bodyPr/>
        <a:lstStyle/>
        <a:p>
          <a:endParaRPr lang="en-US"/>
        </a:p>
      </dgm:t>
    </dgm:pt>
    <dgm:pt modelId="{A543805C-6B51-6245-AF44-CA38B327FF9D}" type="sibTrans" cxnId="{8748F4BE-CBA1-DE41-9CB1-58B941C32170}">
      <dgm:prSet/>
      <dgm:spPr/>
      <dgm:t>
        <a:bodyPr/>
        <a:lstStyle/>
        <a:p>
          <a:endParaRPr lang="en-US"/>
        </a:p>
      </dgm:t>
    </dgm:pt>
    <dgm:pt modelId="{0AA20DA5-4308-6140-8E8B-4FA12F7BAC64}">
      <dgm:prSet/>
      <dgm:spPr/>
      <dgm:t>
        <a:bodyPr/>
        <a:lstStyle/>
        <a:p>
          <a:r>
            <a:rPr lang="zh-CN" altLang="en-US" noProof="0" dirty="0"/>
            <a:t>场景测试</a:t>
          </a:r>
          <a:br>
            <a:rPr lang="en-GB" altLang="zh-CN" noProof="0" dirty="0"/>
          </a:br>
          <a:r>
            <a:rPr lang="en-US" altLang="zh-CN" noProof="0" dirty="0"/>
            <a:t>S</a:t>
          </a:r>
          <a:r>
            <a:rPr lang="en-US" altLang="en-US" noProof="0" dirty="0"/>
            <a:t>cenario testing</a:t>
          </a:r>
          <a:endParaRPr lang="zh-CN" altLang="en-US" noProof="0" dirty="0"/>
        </a:p>
      </dgm:t>
    </dgm:pt>
    <dgm:pt modelId="{103E59F9-B355-0649-8ED0-41C72CA2BFA7}" type="parTrans" cxnId="{5D435C3B-83DE-3445-B28B-9A9171D0C7AB}">
      <dgm:prSet/>
      <dgm:spPr/>
      <dgm:t>
        <a:bodyPr/>
        <a:lstStyle/>
        <a:p>
          <a:endParaRPr lang="en-US"/>
        </a:p>
      </dgm:t>
    </dgm:pt>
    <dgm:pt modelId="{47B8FFC9-51C9-9744-A5C4-F6230C8F83C7}" type="sibTrans" cxnId="{5D435C3B-83DE-3445-B28B-9A9171D0C7AB}">
      <dgm:prSet/>
      <dgm:spPr/>
      <dgm:t>
        <a:bodyPr/>
        <a:lstStyle/>
        <a:p>
          <a:endParaRPr lang="en-US"/>
        </a:p>
      </dgm:t>
    </dgm:pt>
    <dgm:pt modelId="{7F53C0FB-600A-D54A-8A0C-6201F0765453}">
      <dgm:prSet/>
      <dgm:spPr/>
      <dgm:t>
        <a:bodyPr/>
        <a:lstStyle/>
        <a:p>
          <a:r>
            <a:rPr lang="en-US" dirty="0" err="1"/>
            <a:t>结论</a:t>
          </a:r>
          <a:br>
            <a:rPr lang="en-US" dirty="0"/>
          </a:br>
          <a:r>
            <a:rPr lang="en-US" dirty="0"/>
            <a:t>Conclusion</a:t>
          </a:r>
        </a:p>
      </dgm:t>
    </dgm:pt>
    <dgm:pt modelId="{A3851E4C-8B9A-2140-BC99-CFB5AA2056DF}" type="parTrans" cxnId="{2CF563CA-4AC9-D148-AD63-07148065BCE5}">
      <dgm:prSet/>
      <dgm:spPr/>
      <dgm:t>
        <a:bodyPr/>
        <a:lstStyle/>
        <a:p>
          <a:endParaRPr lang="en-US"/>
        </a:p>
      </dgm:t>
    </dgm:pt>
    <dgm:pt modelId="{59DD9D83-0A68-EC42-A050-CF0134C1D762}" type="sibTrans" cxnId="{2CF563CA-4AC9-D148-AD63-07148065BCE5}">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EFC04DDC-CCBF-8D4A-9FB7-65F87D8B032B}" type="pres">
      <dgm:prSet presAssocID="{A08392AE-C37D-9540-B479-02AF0AC8D3D2}" presName="node" presStyleLbl="node1" presStyleIdx="0" presStyleCnt="3">
        <dgm:presLayoutVars>
          <dgm:bulletEnabled val="1"/>
        </dgm:presLayoutVars>
      </dgm:prSet>
      <dgm:spPr/>
    </dgm:pt>
    <dgm:pt modelId="{940FBE56-B00B-7C40-AD06-5CEA4158F83E}" type="pres">
      <dgm:prSet presAssocID="{A543805C-6B51-6245-AF44-CA38B327FF9D}" presName="sibTrans" presStyleLbl="sibTrans1D1" presStyleIdx="0" presStyleCnt="2"/>
      <dgm:spPr/>
    </dgm:pt>
    <dgm:pt modelId="{BDBF90CF-7351-AF43-88CE-A8BDF5D65A3E}" type="pres">
      <dgm:prSet presAssocID="{A543805C-6B51-6245-AF44-CA38B327FF9D}" presName="connectorText" presStyleLbl="sibTrans1D1" presStyleIdx="0" presStyleCnt="2"/>
      <dgm:spPr/>
    </dgm:pt>
    <dgm:pt modelId="{D0A952DC-D279-7C44-A103-347B9AADCEC0}" type="pres">
      <dgm:prSet presAssocID="{0AA20DA5-4308-6140-8E8B-4FA12F7BAC64}" presName="node" presStyleLbl="node1" presStyleIdx="1" presStyleCnt="3">
        <dgm:presLayoutVars>
          <dgm:bulletEnabled val="1"/>
        </dgm:presLayoutVars>
      </dgm:prSet>
      <dgm:spPr/>
    </dgm:pt>
    <dgm:pt modelId="{6498A1CE-3F32-3048-AE6E-B689974F421F}" type="pres">
      <dgm:prSet presAssocID="{47B8FFC9-51C9-9744-A5C4-F6230C8F83C7}" presName="sibTrans" presStyleLbl="sibTrans1D1" presStyleIdx="1" presStyleCnt="2"/>
      <dgm:spPr/>
    </dgm:pt>
    <dgm:pt modelId="{03CF9A60-0A51-0A4F-9001-AD43A46BDE42}" type="pres">
      <dgm:prSet presAssocID="{47B8FFC9-51C9-9744-A5C4-F6230C8F83C7}" presName="connectorText" presStyleLbl="sibTrans1D1" presStyleIdx="1" presStyleCnt="2"/>
      <dgm:spPr/>
    </dgm:pt>
    <dgm:pt modelId="{63A7EE02-6F7B-8A42-B292-9A1E9AB34DA0}" type="pres">
      <dgm:prSet presAssocID="{7F53C0FB-600A-D54A-8A0C-6201F0765453}" presName="node" presStyleLbl="node1" presStyleIdx="2" presStyleCnt="3">
        <dgm:presLayoutVars>
          <dgm:bulletEnabled val="1"/>
        </dgm:presLayoutVars>
      </dgm:prSet>
      <dgm:spPr/>
    </dgm:pt>
  </dgm:ptLst>
  <dgm:cxnLst>
    <dgm:cxn modelId="{AC581A07-93B4-384A-8111-BE0E3C26DBE8}" type="presOf" srcId="{A08392AE-C37D-9540-B479-02AF0AC8D3D2}" destId="{EFC04DDC-CCBF-8D4A-9FB7-65F87D8B032B}" srcOrd="0" destOrd="0" presId="urn:microsoft.com/office/officeart/2016/7/layout/RepeatingBendingProcessNew"/>
    <dgm:cxn modelId="{5D435C3B-83DE-3445-B28B-9A9171D0C7AB}" srcId="{E590E895-9B99-7D47-9569-6209561816FF}" destId="{0AA20DA5-4308-6140-8E8B-4FA12F7BAC64}" srcOrd="1" destOrd="0" parTransId="{103E59F9-B355-0649-8ED0-41C72CA2BFA7}" sibTransId="{47B8FFC9-51C9-9744-A5C4-F6230C8F83C7}"/>
    <dgm:cxn modelId="{2BA45C8B-0A11-5141-8499-7D8FCAF5D52E}" type="presOf" srcId="{47B8FFC9-51C9-9744-A5C4-F6230C8F83C7}" destId="{03CF9A60-0A51-0A4F-9001-AD43A46BDE42}" srcOrd="1" destOrd="0" presId="urn:microsoft.com/office/officeart/2016/7/layout/RepeatingBendingProcessNew"/>
    <dgm:cxn modelId="{576D908F-6957-E44D-9690-8BB15BA0271E}" type="presOf" srcId="{A543805C-6B51-6245-AF44-CA38B327FF9D}" destId="{940FBE56-B00B-7C40-AD06-5CEA4158F83E}" srcOrd="0" destOrd="0" presId="urn:microsoft.com/office/officeart/2016/7/layout/RepeatingBendingProcessNew"/>
    <dgm:cxn modelId="{7ECBA394-D37F-1441-9AB6-3BD3DDC33055}" type="presOf" srcId="{7F53C0FB-600A-D54A-8A0C-6201F0765453}" destId="{63A7EE02-6F7B-8A42-B292-9A1E9AB34DA0}" srcOrd="0" destOrd="0" presId="urn:microsoft.com/office/officeart/2016/7/layout/RepeatingBendingProcessNew"/>
    <dgm:cxn modelId="{813CBD9F-0E32-084B-9634-2738D94988A4}" type="presOf" srcId="{A543805C-6B51-6245-AF44-CA38B327FF9D}" destId="{BDBF90CF-7351-AF43-88CE-A8BDF5D65A3E}" srcOrd="1" destOrd="0" presId="urn:microsoft.com/office/officeart/2016/7/layout/RepeatingBendingProcessNew"/>
    <dgm:cxn modelId="{8748F4BE-CBA1-DE41-9CB1-58B941C32170}" srcId="{E590E895-9B99-7D47-9569-6209561816FF}" destId="{A08392AE-C37D-9540-B479-02AF0AC8D3D2}" srcOrd="0" destOrd="0" parTransId="{8CD62822-65F2-D54C-BA0B-731CC1116EF5}" sibTransId="{A543805C-6B51-6245-AF44-CA38B327FF9D}"/>
    <dgm:cxn modelId="{2CF563CA-4AC9-D148-AD63-07148065BCE5}" srcId="{E590E895-9B99-7D47-9569-6209561816FF}" destId="{7F53C0FB-600A-D54A-8A0C-6201F0765453}" srcOrd="2" destOrd="0" parTransId="{A3851E4C-8B9A-2140-BC99-CFB5AA2056DF}" sibTransId="{59DD9D83-0A68-EC42-A050-CF0134C1D762}"/>
    <dgm:cxn modelId="{0F607ECF-8561-9243-8ED8-E611451F9D94}" type="presOf" srcId="{47B8FFC9-51C9-9744-A5C4-F6230C8F83C7}" destId="{6498A1CE-3F32-3048-AE6E-B689974F421F}"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EE5664E6-F704-CF4B-9BF0-F0336197206B}" type="presOf" srcId="{0AA20DA5-4308-6140-8E8B-4FA12F7BAC64}" destId="{D0A952DC-D279-7C44-A103-347B9AADCEC0}" srcOrd="0" destOrd="0" presId="urn:microsoft.com/office/officeart/2016/7/layout/RepeatingBendingProcessNew"/>
    <dgm:cxn modelId="{D8EB30D2-E0D5-634E-AC88-D8265DF43581}" type="presParOf" srcId="{5F523B4C-26E4-0547-9D27-1C071C5F26D7}" destId="{EFC04DDC-CCBF-8D4A-9FB7-65F87D8B032B}" srcOrd="0" destOrd="0" presId="urn:microsoft.com/office/officeart/2016/7/layout/RepeatingBendingProcessNew"/>
    <dgm:cxn modelId="{FF9243C8-7611-694C-8992-F9971D689858}" type="presParOf" srcId="{5F523B4C-26E4-0547-9D27-1C071C5F26D7}" destId="{940FBE56-B00B-7C40-AD06-5CEA4158F83E}" srcOrd="1" destOrd="0" presId="urn:microsoft.com/office/officeart/2016/7/layout/RepeatingBendingProcessNew"/>
    <dgm:cxn modelId="{B1AA342B-6672-994D-882F-B8C74F4F6F6F}" type="presParOf" srcId="{940FBE56-B00B-7C40-AD06-5CEA4158F83E}" destId="{BDBF90CF-7351-AF43-88CE-A8BDF5D65A3E}" srcOrd="0" destOrd="0" presId="urn:microsoft.com/office/officeart/2016/7/layout/RepeatingBendingProcessNew"/>
    <dgm:cxn modelId="{45409B78-C633-574F-80BE-A4312CC7789A}" type="presParOf" srcId="{5F523B4C-26E4-0547-9D27-1C071C5F26D7}" destId="{D0A952DC-D279-7C44-A103-347B9AADCEC0}" srcOrd="2" destOrd="0" presId="urn:microsoft.com/office/officeart/2016/7/layout/RepeatingBendingProcessNew"/>
    <dgm:cxn modelId="{D7D38EA8-09E1-694F-98E5-4F1F111F4175}" type="presParOf" srcId="{5F523B4C-26E4-0547-9D27-1C071C5F26D7}" destId="{6498A1CE-3F32-3048-AE6E-B689974F421F}" srcOrd="3" destOrd="0" presId="urn:microsoft.com/office/officeart/2016/7/layout/RepeatingBendingProcessNew"/>
    <dgm:cxn modelId="{07BC2DE0-F45D-4C4D-8C7B-00DAC32F454B}" type="presParOf" srcId="{6498A1CE-3F32-3048-AE6E-B689974F421F}" destId="{03CF9A60-0A51-0A4F-9001-AD43A46BDE42}" srcOrd="0" destOrd="0" presId="urn:microsoft.com/office/officeart/2016/7/layout/RepeatingBendingProcessNew"/>
    <dgm:cxn modelId="{0D5B5733-7690-DD44-9530-878C5EC12365}" type="presParOf" srcId="{5F523B4C-26E4-0547-9D27-1C071C5F26D7}" destId="{63A7EE02-6F7B-8A42-B292-9A1E9AB34DA0}" srcOrd="4"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85D1B-CE02-4543-8392-58C2FAA44032}"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B6024DB9-A58C-4618-81FD-D386A65B2EDA}">
      <dgm:prSet custT="1"/>
      <dgm:spPr>
        <a:effectLst>
          <a:outerShdw blurRad="50800" dist="50800" dir="5400000" sx="1000" sy="1000" algn="ctr" rotWithShape="0">
            <a:srgbClr val="000000">
              <a:alpha val="43137"/>
            </a:srgbClr>
          </a:outerShdw>
        </a:effectLst>
      </dgm:spPr>
      <dgm:t>
        <a:bodyPr/>
        <a:lstStyle/>
        <a:p>
          <a:r>
            <a:rPr lang="zh-CN" sz="1800" dirty="0"/>
            <a:t>模型简化</a:t>
          </a:r>
          <a:endParaRPr lang="en-US" sz="1800" dirty="0"/>
        </a:p>
      </dgm:t>
    </dgm:pt>
    <dgm:pt modelId="{DEE402CE-D624-4982-9E15-1D8A2F14ABDA}" type="parTrans" cxnId="{261707E6-0645-4A5D-8430-1766B1503CA8}">
      <dgm:prSet/>
      <dgm:spPr/>
      <dgm:t>
        <a:bodyPr/>
        <a:lstStyle/>
        <a:p>
          <a:endParaRPr lang="en-US"/>
        </a:p>
      </dgm:t>
    </dgm:pt>
    <dgm:pt modelId="{A4D48D2F-6B29-4FE8-A4AB-72F3B8CDC72A}" type="sibTrans" cxnId="{261707E6-0645-4A5D-8430-1766B1503CA8}">
      <dgm:prSet/>
      <dgm:spPr/>
      <dgm:t>
        <a:bodyPr/>
        <a:lstStyle/>
        <a:p>
          <a:endParaRPr lang="en-US"/>
        </a:p>
      </dgm:t>
    </dgm:pt>
    <dgm:pt modelId="{10697F48-2D7B-4E7E-8E53-537A812E35AE}">
      <dgm:prSet custT="1"/>
      <dgm:spPr/>
      <dgm:t>
        <a:bodyPr lIns="182880"/>
        <a:lstStyle/>
        <a:p>
          <a:pPr>
            <a:buFont typeface="Wingdings" pitchFamily="2" charset="2"/>
            <a:buChar char="v"/>
          </a:pPr>
          <a:r>
            <a:rPr lang="zh-CN" sz="1000" dirty="0"/>
            <a:t>将区块链中挖矿最快的两位标为矿工</a:t>
          </a:r>
          <a:r>
            <a:rPr lang="en-US" sz="1000" dirty="0"/>
            <a:t>1</a:t>
          </a:r>
          <a:r>
            <a:rPr lang="zh-CN" sz="1000" dirty="0"/>
            <a:t>和</a:t>
          </a:r>
          <a:r>
            <a:rPr lang="en-US" sz="1000" dirty="0"/>
            <a:t>2</a:t>
          </a:r>
        </a:p>
      </dgm:t>
    </dgm:pt>
    <dgm:pt modelId="{D86D8E97-4223-4CEF-B4DE-3D4C03FEC976}" type="parTrans" cxnId="{E90D43FB-8F92-43F9-9F7F-C6593CB19D5E}">
      <dgm:prSet/>
      <dgm:spPr/>
      <dgm:t>
        <a:bodyPr/>
        <a:lstStyle/>
        <a:p>
          <a:endParaRPr lang="en-US"/>
        </a:p>
      </dgm:t>
    </dgm:pt>
    <dgm:pt modelId="{241A113C-902B-41E6-BC5C-3215520549FE}" type="sibTrans" cxnId="{E90D43FB-8F92-43F9-9F7F-C6593CB19D5E}">
      <dgm:prSet/>
      <dgm:spPr/>
      <dgm:t>
        <a:bodyPr/>
        <a:lstStyle/>
        <a:p>
          <a:endParaRPr lang="en-US"/>
        </a:p>
      </dgm:t>
    </dgm:pt>
    <dgm:pt modelId="{8440D0EF-6551-43A7-B189-5EC5EB4B5BD1}">
      <dgm:prSet custT="1"/>
      <dgm:spPr/>
      <dgm:t>
        <a:bodyPr lIns="182880"/>
        <a:lstStyle/>
        <a:p>
          <a:pPr>
            <a:buFont typeface="Wingdings" pitchFamily="2" charset="2"/>
            <a:buChar char="v"/>
          </a:pPr>
          <a:r>
            <a:rPr lang="zh-CN" sz="1000" dirty="0"/>
            <a:t>同时动工</a:t>
          </a:r>
          <a:endParaRPr lang="en-US" sz="1000" dirty="0"/>
        </a:p>
      </dgm:t>
    </dgm:pt>
    <dgm:pt modelId="{B88F2D73-0983-4539-BF30-59F6E3C323EA}" type="parTrans" cxnId="{03C97B24-36AA-44D1-B78C-53CD27EE9D69}">
      <dgm:prSet/>
      <dgm:spPr/>
      <dgm:t>
        <a:bodyPr/>
        <a:lstStyle/>
        <a:p>
          <a:endParaRPr lang="en-US"/>
        </a:p>
      </dgm:t>
    </dgm:pt>
    <dgm:pt modelId="{FCC311CC-4D68-469F-BC3C-8DE641B2E93C}" type="sibTrans" cxnId="{03C97B24-36AA-44D1-B78C-53CD27EE9D69}">
      <dgm:prSet/>
      <dgm:spPr/>
      <dgm:t>
        <a:bodyPr/>
        <a:lstStyle/>
        <a:p>
          <a:endParaRPr lang="en-US"/>
        </a:p>
      </dgm:t>
    </dgm:pt>
    <dgm:pt modelId="{828A9461-0ED0-45B1-B5F6-D8C241577740}">
      <dgm:prSet custT="1"/>
      <dgm:spPr/>
      <dgm:t>
        <a:bodyPr lIns="182880"/>
        <a:lstStyle/>
        <a:p>
          <a:pPr>
            <a:buFont typeface="Wingdings" pitchFamily="2" charset="2"/>
            <a:buChar char="v"/>
          </a:pPr>
          <a:r>
            <a:rPr lang="zh-CN" sz="1000" dirty="0"/>
            <a:t>矿工</a:t>
          </a:r>
          <a:r>
            <a:rPr lang="en-US" sz="1000" dirty="0"/>
            <a:t>1</a:t>
          </a:r>
          <a:r>
            <a:rPr lang="zh-CN" sz="1000" dirty="0"/>
            <a:t>挖到一个区块后立即向整个网络传播该信息</a:t>
          </a:r>
          <a:endParaRPr lang="en-US" sz="1000" dirty="0"/>
        </a:p>
      </dgm:t>
    </dgm:pt>
    <dgm:pt modelId="{2CE1DE5A-BCD7-41CA-A1C7-292D9F6816EF}" type="parTrans" cxnId="{C7674C33-CFB6-4FEB-8595-7005AF9CA4A4}">
      <dgm:prSet/>
      <dgm:spPr/>
      <dgm:t>
        <a:bodyPr/>
        <a:lstStyle/>
        <a:p>
          <a:endParaRPr lang="en-US"/>
        </a:p>
      </dgm:t>
    </dgm:pt>
    <dgm:pt modelId="{D445DF8F-DE15-4B3F-9C77-3F8BD87631B4}" type="sibTrans" cxnId="{C7674C33-CFB6-4FEB-8595-7005AF9CA4A4}">
      <dgm:prSet/>
      <dgm:spPr/>
      <dgm:t>
        <a:bodyPr/>
        <a:lstStyle/>
        <a:p>
          <a:endParaRPr lang="en-US"/>
        </a:p>
      </dgm:t>
    </dgm:pt>
    <dgm:pt modelId="{9317C810-0EC6-47BF-806D-7CF8445883C3}">
      <dgm:prSet custT="1"/>
      <dgm:spPr/>
      <dgm:t>
        <a:bodyPr lIns="182880"/>
        <a:lstStyle/>
        <a:p>
          <a:pPr>
            <a:buFont typeface="Wingdings" pitchFamily="2" charset="2"/>
            <a:buChar char="v"/>
          </a:pPr>
          <a:r>
            <a:rPr lang="zh-CN" sz="1000" dirty="0"/>
            <a:t>信息传递有一定时间</a:t>
          </a:r>
          <a:endParaRPr lang="en-US" sz="1000" dirty="0"/>
        </a:p>
      </dgm:t>
    </dgm:pt>
    <dgm:pt modelId="{49F31BA9-A7FC-4960-A914-2C34A8CC6D80}" type="parTrans" cxnId="{190337FC-00F0-4676-BC71-5A02D670303C}">
      <dgm:prSet/>
      <dgm:spPr/>
      <dgm:t>
        <a:bodyPr/>
        <a:lstStyle/>
        <a:p>
          <a:endParaRPr lang="en-US"/>
        </a:p>
      </dgm:t>
    </dgm:pt>
    <dgm:pt modelId="{2D998ED4-C2BD-4D32-87C7-931554AC68BC}" type="sibTrans" cxnId="{190337FC-00F0-4676-BC71-5A02D670303C}">
      <dgm:prSet/>
      <dgm:spPr/>
      <dgm:t>
        <a:bodyPr/>
        <a:lstStyle/>
        <a:p>
          <a:endParaRPr lang="en-US"/>
        </a:p>
      </dgm:t>
    </dgm:pt>
    <dgm:pt modelId="{9FB6EFC4-5736-4924-8997-45966612414D}">
      <dgm:prSet custT="1"/>
      <dgm:spPr/>
      <dgm:t>
        <a:bodyPr lIns="182880"/>
        <a:lstStyle/>
        <a:p>
          <a:pPr>
            <a:buFont typeface="Wingdings" pitchFamily="2" charset="2"/>
            <a:buChar char="Ø"/>
          </a:pPr>
          <a:r>
            <a:rPr lang="zh-CN" sz="1000" dirty="0"/>
            <a:t>若矿工</a:t>
          </a:r>
          <a:r>
            <a:rPr lang="en-US" sz="1000" dirty="0"/>
            <a:t>2</a:t>
          </a:r>
          <a:r>
            <a:rPr lang="zh-CN" sz="1000" dirty="0"/>
            <a:t>在收到信息前还未挖好一个区块，矿工</a:t>
          </a:r>
          <a:r>
            <a:rPr lang="en-US" sz="1000" dirty="0"/>
            <a:t>2</a:t>
          </a:r>
          <a:r>
            <a:rPr lang="zh-CN" sz="1000" dirty="0"/>
            <a:t>停止当前区块挖掘，并直接在矿工</a:t>
          </a:r>
          <a:r>
            <a:rPr lang="en-US" sz="1000" dirty="0"/>
            <a:t>1</a:t>
          </a:r>
          <a:r>
            <a:rPr lang="zh-CN" sz="1000" dirty="0"/>
            <a:t>挖的区块基础上挖掘下一个区块，没有分叉形成</a:t>
          </a:r>
          <a:endParaRPr lang="en-US" sz="1000" dirty="0"/>
        </a:p>
      </dgm:t>
    </dgm:pt>
    <dgm:pt modelId="{4CDF4F32-36C1-4DBE-A0B7-C1017464CEC5}" type="parTrans" cxnId="{C25AF941-59F6-4CC0-AC26-B1B987D8E1F9}">
      <dgm:prSet/>
      <dgm:spPr/>
      <dgm:t>
        <a:bodyPr/>
        <a:lstStyle/>
        <a:p>
          <a:endParaRPr lang="en-US"/>
        </a:p>
      </dgm:t>
    </dgm:pt>
    <dgm:pt modelId="{2E16A955-7250-4E5F-B925-CA501142FBA7}" type="sibTrans" cxnId="{C25AF941-59F6-4CC0-AC26-B1B987D8E1F9}">
      <dgm:prSet/>
      <dgm:spPr/>
      <dgm:t>
        <a:bodyPr/>
        <a:lstStyle/>
        <a:p>
          <a:endParaRPr lang="en-US"/>
        </a:p>
      </dgm:t>
    </dgm:pt>
    <dgm:pt modelId="{FF1C24A4-B059-490F-9E60-DF45C0268F3C}">
      <dgm:prSet custT="1"/>
      <dgm:spPr/>
      <dgm:t>
        <a:bodyPr lIns="182880"/>
        <a:lstStyle/>
        <a:p>
          <a:pPr>
            <a:buFont typeface="Wingdings" pitchFamily="2" charset="2"/>
            <a:buChar char="Ø"/>
          </a:pPr>
          <a:r>
            <a:rPr lang="zh-CN" sz="1000" dirty="0"/>
            <a:t>否则，</a:t>
          </a:r>
          <a:r>
            <a:rPr lang="zh-CN" sz="1000" b="1" u="sng" dirty="0"/>
            <a:t>分叉生成</a:t>
          </a:r>
          <a:endParaRPr lang="en-US" sz="1000" b="1" u="sng" dirty="0"/>
        </a:p>
      </dgm:t>
    </dgm:pt>
    <dgm:pt modelId="{D7D21DDA-A0FC-45B2-A990-3F3C71C915E3}" type="parTrans" cxnId="{E2DFF71F-A291-4F7D-B21B-AA76BB142D9A}">
      <dgm:prSet/>
      <dgm:spPr/>
      <dgm:t>
        <a:bodyPr/>
        <a:lstStyle/>
        <a:p>
          <a:endParaRPr lang="en-US"/>
        </a:p>
      </dgm:t>
    </dgm:pt>
    <dgm:pt modelId="{782C015A-3F93-4FF2-8B93-C08FB4659AFA}" type="sibTrans" cxnId="{E2DFF71F-A291-4F7D-B21B-AA76BB142D9A}">
      <dgm:prSet/>
      <dgm:spPr/>
      <dgm:t>
        <a:bodyPr/>
        <a:lstStyle/>
        <a:p>
          <a:endParaRPr lang="en-US"/>
        </a:p>
      </dgm:t>
    </dgm:pt>
    <dgm:pt modelId="{F0164D59-05B1-3844-A988-7EF89A946E7C}" type="pres">
      <dgm:prSet presAssocID="{3EB85D1B-CE02-4543-8392-58C2FAA44032}" presName="Name0" presStyleCnt="0">
        <dgm:presLayoutVars>
          <dgm:dir/>
          <dgm:animLvl val="lvl"/>
          <dgm:resizeHandles/>
        </dgm:presLayoutVars>
      </dgm:prSet>
      <dgm:spPr/>
    </dgm:pt>
    <dgm:pt modelId="{2095A02D-685F-8844-9C63-A1A06174FC88}" type="pres">
      <dgm:prSet presAssocID="{B6024DB9-A58C-4618-81FD-D386A65B2EDA}" presName="linNode" presStyleCnt="0"/>
      <dgm:spPr/>
    </dgm:pt>
    <dgm:pt modelId="{CDD2CCFE-F80E-7143-939F-BD41E6228090}" type="pres">
      <dgm:prSet presAssocID="{B6024DB9-A58C-4618-81FD-D386A65B2EDA}" presName="parentShp" presStyleLbl="node1" presStyleIdx="0" presStyleCnt="1" custScaleX="21057" custScaleY="52858">
        <dgm:presLayoutVars>
          <dgm:bulletEnabled val="1"/>
        </dgm:presLayoutVars>
      </dgm:prSet>
      <dgm:spPr/>
    </dgm:pt>
    <dgm:pt modelId="{C88480FC-BC77-D04C-A6EC-653415DD87A3}" type="pres">
      <dgm:prSet presAssocID="{B6024DB9-A58C-4618-81FD-D386A65B2EDA}" presName="childShp" presStyleLbl="bgAccFollowNode1" presStyleIdx="0" presStyleCnt="1" custScaleX="136400">
        <dgm:presLayoutVars>
          <dgm:bulletEnabled val="1"/>
        </dgm:presLayoutVars>
      </dgm:prSet>
      <dgm:spPr/>
    </dgm:pt>
  </dgm:ptLst>
  <dgm:cxnLst>
    <dgm:cxn modelId="{78426917-5EB3-904B-83AA-8B6D12D31057}" type="presOf" srcId="{9FB6EFC4-5736-4924-8997-45966612414D}" destId="{C88480FC-BC77-D04C-A6EC-653415DD87A3}" srcOrd="0" destOrd="4" presId="urn:microsoft.com/office/officeart/2005/8/layout/vList6"/>
    <dgm:cxn modelId="{E2DFF71F-A291-4F7D-B21B-AA76BB142D9A}" srcId="{9317C810-0EC6-47BF-806D-7CF8445883C3}" destId="{FF1C24A4-B059-490F-9E60-DF45C0268F3C}" srcOrd="1" destOrd="0" parTransId="{D7D21DDA-A0FC-45B2-A990-3F3C71C915E3}" sibTransId="{782C015A-3F93-4FF2-8B93-C08FB4659AFA}"/>
    <dgm:cxn modelId="{03C97B24-36AA-44D1-B78C-53CD27EE9D69}" srcId="{B6024DB9-A58C-4618-81FD-D386A65B2EDA}" destId="{8440D0EF-6551-43A7-B189-5EC5EB4B5BD1}" srcOrd="1" destOrd="0" parTransId="{B88F2D73-0983-4539-BF30-59F6E3C323EA}" sibTransId="{FCC311CC-4D68-469F-BC3C-8DE641B2E93C}"/>
    <dgm:cxn modelId="{C7674C33-CFB6-4FEB-8595-7005AF9CA4A4}" srcId="{B6024DB9-A58C-4618-81FD-D386A65B2EDA}" destId="{828A9461-0ED0-45B1-B5F6-D8C241577740}" srcOrd="2" destOrd="0" parTransId="{2CE1DE5A-BCD7-41CA-A1C7-292D9F6816EF}" sibTransId="{D445DF8F-DE15-4B3F-9C77-3F8BD87631B4}"/>
    <dgm:cxn modelId="{F7136B33-B09E-5A40-9DCE-D9CB83252480}" type="presOf" srcId="{9317C810-0EC6-47BF-806D-7CF8445883C3}" destId="{C88480FC-BC77-D04C-A6EC-653415DD87A3}" srcOrd="0" destOrd="3" presId="urn:microsoft.com/office/officeart/2005/8/layout/vList6"/>
    <dgm:cxn modelId="{C25AF941-59F6-4CC0-AC26-B1B987D8E1F9}" srcId="{9317C810-0EC6-47BF-806D-7CF8445883C3}" destId="{9FB6EFC4-5736-4924-8997-45966612414D}" srcOrd="0" destOrd="0" parTransId="{4CDF4F32-36C1-4DBE-A0B7-C1017464CEC5}" sibTransId="{2E16A955-7250-4E5F-B925-CA501142FBA7}"/>
    <dgm:cxn modelId="{9C41176C-17B0-D24C-BC4C-1FF65139E7C6}" type="presOf" srcId="{828A9461-0ED0-45B1-B5F6-D8C241577740}" destId="{C88480FC-BC77-D04C-A6EC-653415DD87A3}" srcOrd="0" destOrd="2" presId="urn:microsoft.com/office/officeart/2005/8/layout/vList6"/>
    <dgm:cxn modelId="{32183272-84CB-A246-9A90-39CED5E1D13E}" type="presOf" srcId="{3EB85D1B-CE02-4543-8392-58C2FAA44032}" destId="{F0164D59-05B1-3844-A988-7EF89A946E7C}" srcOrd="0" destOrd="0" presId="urn:microsoft.com/office/officeart/2005/8/layout/vList6"/>
    <dgm:cxn modelId="{7F0B84AC-C885-F94B-9531-36EF853D51C7}" type="presOf" srcId="{B6024DB9-A58C-4618-81FD-D386A65B2EDA}" destId="{CDD2CCFE-F80E-7143-939F-BD41E6228090}" srcOrd="0" destOrd="0" presId="urn:microsoft.com/office/officeart/2005/8/layout/vList6"/>
    <dgm:cxn modelId="{620C5AD6-6508-A046-8324-D6912BB30A10}" type="presOf" srcId="{FF1C24A4-B059-490F-9E60-DF45C0268F3C}" destId="{C88480FC-BC77-D04C-A6EC-653415DD87A3}" srcOrd="0" destOrd="5" presId="urn:microsoft.com/office/officeart/2005/8/layout/vList6"/>
    <dgm:cxn modelId="{DEA7CBE1-DE5B-6440-8FAB-E619156ED19B}" type="presOf" srcId="{10697F48-2D7B-4E7E-8E53-537A812E35AE}" destId="{C88480FC-BC77-D04C-A6EC-653415DD87A3}" srcOrd="0" destOrd="0" presId="urn:microsoft.com/office/officeart/2005/8/layout/vList6"/>
    <dgm:cxn modelId="{261707E6-0645-4A5D-8430-1766B1503CA8}" srcId="{3EB85D1B-CE02-4543-8392-58C2FAA44032}" destId="{B6024DB9-A58C-4618-81FD-D386A65B2EDA}" srcOrd="0" destOrd="0" parTransId="{DEE402CE-D624-4982-9E15-1D8A2F14ABDA}" sibTransId="{A4D48D2F-6B29-4FE8-A4AB-72F3B8CDC72A}"/>
    <dgm:cxn modelId="{E90D43FB-8F92-43F9-9F7F-C6593CB19D5E}" srcId="{B6024DB9-A58C-4618-81FD-D386A65B2EDA}" destId="{10697F48-2D7B-4E7E-8E53-537A812E35AE}" srcOrd="0" destOrd="0" parTransId="{D86D8E97-4223-4CEF-B4DE-3D4C03FEC976}" sibTransId="{241A113C-902B-41E6-BC5C-3215520549FE}"/>
    <dgm:cxn modelId="{190337FC-00F0-4676-BC71-5A02D670303C}" srcId="{B6024DB9-A58C-4618-81FD-D386A65B2EDA}" destId="{9317C810-0EC6-47BF-806D-7CF8445883C3}" srcOrd="3" destOrd="0" parTransId="{49F31BA9-A7FC-4960-A914-2C34A8CC6D80}" sibTransId="{2D998ED4-C2BD-4D32-87C7-931554AC68BC}"/>
    <dgm:cxn modelId="{10F1ACFE-931C-9542-9FDC-7AB9B791DFBF}" type="presOf" srcId="{8440D0EF-6551-43A7-B189-5EC5EB4B5BD1}" destId="{C88480FC-BC77-D04C-A6EC-653415DD87A3}" srcOrd="0" destOrd="1" presId="urn:microsoft.com/office/officeart/2005/8/layout/vList6"/>
    <dgm:cxn modelId="{E8AAF15D-A0F5-C343-811A-F658703CD25F}" type="presParOf" srcId="{F0164D59-05B1-3844-A988-7EF89A946E7C}" destId="{2095A02D-685F-8844-9C63-A1A06174FC88}" srcOrd="0" destOrd="0" presId="urn:microsoft.com/office/officeart/2005/8/layout/vList6"/>
    <dgm:cxn modelId="{3ABF75CE-5C3D-EE48-BD5D-192347243BC3}" type="presParOf" srcId="{2095A02D-685F-8844-9C63-A1A06174FC88}" destId="{CDD2CCFE-F80E-7143-939F-BD41E6228090}" srcOrd="0" destOrd="0" presId="urn:microsoft.com/office/officeart/2005/8/layout/vList6"/>
    <dgm:cxn modelId="{43847681-8068-B747-80E4-A598A492734D}" type="presParOf" srcId="{2095A02D-685F-8844-9C63-A1A06174FC88}" destId="{C88480FC-BC77-D04C-A6EC-653415DD87A3}"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C499-69F1-F747-A89B-9EC7987991AE}">
      <dsp:nvSpPr>
        <dsp:cNvPr id="0" name=""/>
        <dsp:cNvSpPr/>
      </dsp:nvSpPr>
      <dsp:spPr>
        <a:xfrm>
          <a:off x="1091440"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5192" y="768453"/>
        <a:ext cx="12531" cy="2508"/>
      </dsp:txXfrm>
    </dsp:sp>
    <dsp:sp modelId="{65CFD2D2-2C52-DF4C-88DC-FCACEECB33FA}">
      <dsp:nvSpPr>
        <dsp:cNvPr id="0" name=""/>
        <dsp:cNvSpPr/>
      </dsp:nvSpPr>
      <dsp:spPr>
        <a:xfrm>
          <a:off x="3516" y="442790"/>
          <a:ext cx="1089724" cy="65383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t>形式化建模</a:t>
          </a:r>
          <a:br>
            <a:rPr lang="en-GB" altLang="zh-CN" sz="1200" b="0" i="0" kern="1200" dirty="0"/>
          </a:br>
          <a:r>
            <a:rPr lang="en-US" sz="1200" b="0" i="0" kern="1200" dirty="0"/>
            <a:t>Formal modeling</a:t>
          </a:r>
          <a:endParaRPr lang="en-US" sz="1200" kern="1200" dirty="0"/>
        </a:p>
      </dsp:txBody>
      <dsp:txXfrm>
        <a:off x="3516" y="442790"/>
        <a:ext cx="1089724" cy="653834"/>
      </dsp:txXfrm>
    </dsp:sp>
    <dsp:sp modelId="{D8AFA235-E700-4048-A852-EDBF611602CA}">
      <dsp:nvSpPr>
        <dsp:cNvPr id="0" name=""/>
        <dsp:cNvSpPr/>
      </dsp:nvSpPr>
      <dsp:spPr>
        <a:xfrm>
          <a:off x="243180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344010"/>
              <a:satOff val="16403"/>
              <a:lumOff val="4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553" y="768453"/>
        <a:ext cx="12531" cy="2508"/>
      </dsp:txXfrm>
    </dsp:sp>
    <dsp:sp modelId="{7E33D88D-F35D-AB44-B50B-C60C49A55AC2}">
      <dsp:nvSpPr>
        <dsp:cNvPr id="0" name=""/>
        <dsp:cNvSpPr/>
      </dsp:nvSpPr>
      <dsp:spPr>
        <a:xfrm>
          <a:off x="1343877" y="442790"/>
          <a:ext cx="1089724" cy="653834"/>
        </a:xfrm>
        <a:prstGeom prst="rect">
          <a:avLst/>
        </a:prstGeom>
        <a:solidFill>
          <a:schemeClr val="accent5">
            <a:hueOff val="229340"/>
            <a:satOff val="10935"/>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推导</a:t>
          </a:r>
          <a:br>
            <a:rPr lang="en-US" sz="1200" kern="1200" dirty="0"/>
          </a:br>
          <a:r>
            <a:rPr lang="en-GB" altLang="zh-CN" sz="1200" kern="1200" dirty="0"/>
            <a:t>Derivation</a:t>
          </a:r>
          <a:endParaRPr lang="en-US" sz="1200" kern="1200" dirty="0"/>
        </a:p>
      </dsp:txBody>
      <dsp:txXfrm>
        <a:off x="1343877" y="442790"/>
        <a:ext cx="1089724" cy="653834"/>
      </dsp:txXfrm>
    </dsp:sp>
    <dsp:sp modelId="{49FCA825-F4CD-574C-AD42-08901984A4A6}">
      <dsp:nvSpPr>
        <dsp:cNvPr id="0" name=""/>
        <dsp:cNvSpPr/>
      </dsp:nvSpPr>
      <dsp:spPr>
        <a:xfrm>
          <a:off x="377216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5914" y="768453"/>
        <a:ext cx="12531" cy="2508"/>
      </dsp:txXfrm>
    </dsp:sp>
    <dsp:sp modelId="{BD0657C3-EDAF-604B-88EB-B099DAF25EE8}">
      <dsp:nvSpPr>
        <dsp:cNvPr id="0" name=""/>
        <dsp:cNvSpPr/>
      </dsp:nvSpPr>
      <dsp:spPr>
        <a:xfrm>
          <a:off x="2684237" y="442790"/>
          <a:ext cx="1089724" cy="653834"/>
        </a:xfrm>
        <a:prstGeom prst="rect">
          <a:avLst/>
        </a:prstGeom>
        <a:solidFill>
          <a:schemeClr val="accent5">
            <a:hueOff val="458679"/>
            <a:satOff val="21870"/>
            <a:lumOff val="549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历史观测</a:t>
          </a:r>
          <a:br>
            <a:rPr lang="en-US" sz="1200" kern="1200" dirty="0"/>
          </a:br>
          <a:r>
            <a:rPr lang="en-GB" altLang="zh-CN" sz="1200" kern="1200" dirty="0"/>
            <a:t>Historical observation</a:t>
          </a:r>
          <a:endParaRPr lang="en-US" sz="1200" kern="1200" dirty="0"/>
        </a:p>
      </dsp:txBody>
      <dsp:txXfrm>
        <a:off x="2684237" y="442790"/>
        <a:ext cx="1089724" cy="653834"/>
      </dsp:txXfrm>
    </dsp:sp>
    <dsp:sp modelId="{4BC2FCE6-BA70-BF48-99CE-25142B502819}">
      <dsp:nvSpPr>
        <dsp:cNvPr id="0" name=""/>
        <dsp:cNvSpPr/>
      </dsp:nvSpPr>
      <dsp:spPr>
        <a:xfrm>
          <a:off x="4024598" y="442790"/>
          <a:ext cx="1089724" cy="653834"/>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模拟</a:t>
          </a:r>
          <a:br>
            <a:rPr lang="en-US" sz="1200" kern="1200" dirty="0"/>
          </a:br>
          <a:r>
            <a:rPr lang="en-GB" altLang="zh-CN" sz="1200" kern="1200" dirty="0"/>
            <a:t>Simulation</a:t>
          </a:r>
          <a:endParaRPr lang="en-US" sz="1200" kern="1200" dirty="0"/>
        </a:p>
      </dsp:txBody>
      <dsp:txXfrm>
        <a:off x="4024598" y="442790"/>
        <a:ext cx="1089724" cy="65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FBE56-B00B-7C40-AD06-5CEA4158F83E}">
      <dsp:nvSpPr>
        <dsp:cNvPr id="0" name=""/>
        <dsp:cNvSpPr/>
      </dsp:nvSpPr>
      <dsp:spPr>
        <a:xfrm>
          <a:off x="1321066"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524362"/>
        <a:ext cx="15172" cy="3034"/>
      </dsp:txXfrm>
    </dsp:sp>
    <dsp:sp modelId="{EFC04DDC-CCBF-8D4A-9FB7-65F87D8B032B}">
      <dsp:nvSpPr>
        <dsp:cNvPr id="0" name=""/>
        <dsp:cNvSpPr/>
      </dsp:nvSpPr>
      <dsp:spPr>
        <a:xfrm>
          <a:off x="3504" y="130071"/>
          <a:ext cx="1319361" cy="79161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模型验证</a:t>
          </a:r>
          <a:br>
            <a:rPr lang="en-GB" altLang="zh-CN" sz="1400" kern="1200" noProof="0" dirty="0"/>
          </a:br>
          <a:r>
            <a:rPr lang="en-GB" altLang="zh-CN" sz="1400" kern="1200" noProof="0" dirty="0"/>
            <a:t>Model verification</a:t>
          </a:r>
          <a:endParaRPr lang="zh-CN" altLang="en-US" sz="1400" kern="1200" noProof="0" dirty="0"/>
        </a:p>
      </dsp:txBody>
      <dsp:txXfrm>
        <a:off x="3504" y="130071"/>
        <a:ext cx="1319361" cy="791616"/>
      </dsp:txXfrm>
    </dsp:sp>
    <dsp:sp modelId="{6498A1CE-3F32-3048-AE6E-B689974F421F}">
      <dsp:nvSpPr>
        <dsp:cNvPr id="0" name=""/>
        <dsp:cNvSpPr/>
      </dsp:nvSpPr>
      <dsp:spPr>
        <a:xfrm>
          <a:off x="2943880"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2720" y="524362"/>
        <a:ext cx="15172" cy="3034"/>
      </dsp:txXfrm>
    </dsp:sp>
    <dsp:sp modelId="{D0A952DC-D279-7C44-A103-347B9AADCEC0}">
      <dsp:nvSpPr>
        <dsp:cNvPr id="0" name=""/>
        <dsp:cNvSpPr/>
      </dsp:nvSpPr>
      <dsp:spPr>
        <a:xfrm>
          <a:off x="1626319" y="130071"/>
          <a:ext cx="1319361" cy="791616"/>
        </a:xfrm>
        <a:prstGeom prst="rect">
          <a:avLst/>
        </a:prstGeom>
        <a:solidFill>
          <a:schemeClr val="accent5">
            <a:hueOff val="344010"/>
            <a:satOff val="16403"/>
            <a:lumOff val="41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场景测试</a:t>
          </a:r>
          <a:br>
            <a:rPr lang="en-GB" altLang="zh-CN" sz="1400" kern="1200" noProof="0" dirty="0"/>
          </a:br>
          <a:r>
            <a:rPr lang="en-US" altLang="zh-CN" sz="1400" kern="1200" noProof="0" dirty="0"/>
            <a:t>S</a:t>
          </a:r>
          <a:r>
            <a:rPr lang="en-US" altLang="en-US" sz="1400" kern="1200" noProof="0" dirty="0"/>
            <a:t>cenario testing</a:t>
          </a:r>
          <a:endParaRPr lang="zh-CN" altLang="en-US" sz="1400" kern="1200" noProof="0" dirty="0"/>
        </a:p>
      </dsp:txBody>
      <dsp:txXfrm>
        <a:off x="1626319" y="130071"/>
        <a:ext cx="1319361" cy="791616"/>
      </dsp:txXfrm>
    </dsp:sp>
    <dsp:sp modelId="{63A7EE02-6F7B-8A42-B292-9A1E9AB34DA0}">
      <dsp:nvSpPr>
        <dsp:cNvPr id="0" name=""/>
        <dsp:cNvSpPr/>
      </dsp:nvSpPr>
      <dsp:spPr>
        <a:xfrm>
          <a:off x="3249133" y="130071"/>
          <a:ext cx="1319361" cy="791616"/>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en-US" sz="1400" kern="1200" dirty="0" err="1"/>
            <a:t>结论</a:t>
          </a:r>
          <a:br>
            <a:rPr lang="en-US" sz="1400" kern="1200" dirty="0"/>
          </a:br>
          <a:r>
            <a:rPr lang="en-US" sz="1400" kern="1200" dirty="0"/>
            <a:t>Conclusion</a:t>
          </a:r>
        </a:p>
      </dsp:txBody>
      <dsp:txXfrm>
        <a:off x="3249133" y="130071"/>
        <a:ext cx="1319361" cy="791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80FC-BC77-D04C-A6EC-653415DD87A3}">
      <dsp:nvSpPr>
        <dsp:cNvPr id="0" name=""/>
        <dsp:cNvSpPr/>
      </dsp:nvSpPr>
      <dsp:spPr>
        <a:xfrm>
          <a:off x="1344381" y="0"/>
          <a:ext cx="8277845" cy="213727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350" rIns="6350" bIns="6350" numCol="1" spcCol="1270" anchor="t" anchorCtr="0">
          <a:noAutofit/>
        </a:bodyPr>
        <a:lstStyle/>
        <a:p>
          <a:pPr marL="57150" lvl="1" indent="-57150" algn="l" defTabSz="444500">
            <a:lnSpc>
              <a:spcPct val="90000"/>
            </a:lnSpc>
            <a:spcBef>
              <a:spcPct val="0"/>
            </a:spcBef>
            <a:spcAft>
              <a:spcPct val="15000"/>
            </a:spcAft>
            <a:buFont typeface="Wingdings" pitchFamily="2" charset="2"/>
            <a:buChar char="v"/>
          </a:pPr>
          <a:r>
            <a:rPr lang="zh-CN" sz="1000" kern="1200" dirty="0"/>
            <a:t>将区块链中挖矿最快的两位标为矿工</a:t>
          </a:r>
          <a:r>
            <a:rPr lang="en-US" sz="1000" kern="1200" dirty="0"/>
            <a:t>1</a:t>
          </a:r>
          <a:r>
            <a:rPr lang="zh-CN" sz="1000" kern="1200" dirty="0"/>
            <a:t>和</a:t>
          </a:r>
          <a:r>
            <a:rPr lang="en-US" sz="1000" kern="1200" dirty="0"/>
            <a:t>2</a:t>
          </a:r>
        </a:p>
        <a:p>
          <a:pPr marL="57150" lvl="1" indent="-57150" algn="l" defTabSz="444500">
            <a:lnSpc>
              <a:spcPct val="90000"/>
            </a:lnSpc>
            <a:spcBef>
              <a:spcPct val="0"/>
            </a:spcBef>
            <a:spcAft>
              <a:spcPct val="15000"/>
            </a:spcAft>
            <a:buFont typeface="Wingdings" pitchFamily="2" charset="2"/>
            <a:buChar char="v"/>
          </a:pPr>
          <a:r>
            <a:rPr lang="zh-CN" sz="1000" kern="1200" dirty="0"/>
            <a:t>同时动工</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矿工</a:t>
          </a:r>
          <a:r>
            <a:rPr lang="en-US" sz="1000" kern="1200" dirty="0"/>
            <a:t>1</a:t>
          </a:r>
          <a:r>
            <a:rPr lang="zh-CN" sz="1000" kern="1200" dirty="0"/>
            <a:t>挖到一个区块后立即向整个网络传播该信息</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信息传递有一定时间</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若矿工</a:t>
          </a:r>
          <a:r>
            <a:rPr lang="en-US" sz="1000" kern="1200" dirty="0"/>
            <a:t>2</a:t>
          </a:r>
          <a:r>
            <a:rPr lang="zh-CN" sz="1000" kern="1200" dirty="0"/>
            <a:t>在收到信息前还未挖好一个区块，矿工</a:t>
          </a:r>
          <a:r>
            <a:rPr lang="en-US" sz="1000" kern="1200" dirty="0"/>
            <a:t>2</a:t>
          </a:r>
          <a:r>
            <a:rPr lang="zh-CN" sz="1000" kern="1200" dirty="0"/>
            <a:t>停止当前区块挖掘，并直接在矿工</a:t>
          </a:r>
          <a:r>
            <a:rPr lang="en-US" sz="1000" kern="1200" dirty="0"/>
            <a:t>1</a:t>
          </a:r>
          <a:r>
            <a:rPr lang="zh-CN" sz="1000" kern="1200" dirty="0"/>
            <a:t>挖的区块基础上挖掘下一个区块，没有分叉形成</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否则，</a:t>
          </a:r>
          <a:r>
            <a:rPr lang="zh-CN" sz="1000" b="1" u="sng" kern="1200" dirty="0"/>
            <a:t>分叉生成</a:t>
          </a:r>
          <a:endParaRPr lang="en-US" sz="1000" b="1" u="sng" kern="1200" dirty="0"/>
        </a:p>
      </dsp:txBody>
      <dsp:txXfrm>
        <a:off x="1344381" y="267159"/>
        <a:ext cx="7476368" cy="1602955"/>
      </dsp:txXfrm>
    </dsp:sp>
    <dsp:sp modelId="{CDD2CCFE-F80E-7143-939F-BD41E6228090}">
      <dsp:nvSpPr>
        <dsp:cNvPr id="0" name=""/>
        <dsp:cNvSpPr/>
      </dsp:nvSpPr>
      <dsp:spPr>
        <a:xfrm>
          <a:off x="492442" y="503776"/>
          <a:ext cx="851938" cy="1129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sz="1800" kern="1200" dirty="0"/>
            <a:t>模型简化</a:t>
          </a:r>
          <a:endParaRPr lang="en-US" sz="1800" kern="1200" dirty="0"/>
        </a:p>
      </dsp:txBody>
      <dsp:txXfrm>
        <a:off x="534030" y="545364"/>
        <a:ext cx="768762" cy="104654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EC53B-03CC-F048-ACEA-15F9B407FB78}"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998B1-4FA3-2248-A91B-DD341C3963A8}" type="slidenum">
              <a:rPr lang="en-US" smtClean="0"/>
              <a:t>‹#›</a:t>
            </a:fld>
            <a:endParaRPr lang="en-US"/>
          </a:p>
        </p:txBody>
      </p:sp>
    </p:spTree>
    <p:extLst>
      <p:ext uri="{BB962C8B-B14F-4D97-AF65-F5344CB8AC3E}">
        <p14:creationId xmlns:p14="http://schemas.microsoft.com/office/powerpoint/2010/main" val="9892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a:t>
            </a:fld>
            <a:endParaRPr lang="en-US"/>
          </a:p>
        </p:txBody>
      </p:sp>
    </p:spTree>
    <p:extLst>
      <p:ext uri="{BB962C8B-B14F-4D97-AF65-F5344CB8AC3E}">
        <p14:creationId xmlns:p14="http://schemas.microsoft.com/office/powerpoint/2010/main" val="67289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5</a:t>
            </a:fld>
            <a:endParaRPr lang="en-US"/>
          </a:p>
        </p:txBody>
      </p:sp>
    </p:spTree>
    <p:extLst>
      <p:ext uri="{BB962C8B-B14F-4D97-AF65-F5344CB8AC3E}">
        <p14:creationId xmlns:p14="http://schemas.microsoft.com/office/powerpoint/2010/main" val="199856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12</a:t>
            </a:fld>
            <a:endParaRPr lang="en-US"/>
          </a:p>
        </p:txBody>
      </p:sp>
    </p:spTree>
    <p:extLst>
      <p:ext uri="{BB962C8B-B14F-4D97-AF65-F5344CB8AC3E}">
        <p14:creationId xmlns:p14="http://schemas.microsoft.com/office/powerpoint/2010/main" val="410616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16</a:t>
            </a:fld>
            <a:endParaRPr lang="en-US"/>
          </a:p>
        </p:txBody>
      </p:sp>
    </p:spTree>
    <p:extLst>
      <p:ext uri="{BB962C8B-B14F-4D97-AF65-F5344CB8AC3E}">
        <p14:creationId xmlns:p14="http://schemas.microsoft.com/office/powerpoint/2010/main" val="1255186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22</a:t>
            </a:fld>
            <a:endParaRPr lang="en-US"/>
          </a:p>
        </p:txBody>
      </p:sp>
    </p:spTree>
    <p:extLst>
      <p:ext uri="{BB962C8B-B14F-4D97-AF65-F5344CB8AC3E}">
        <p14:creationId xmlns:p14="http://schemas.microsoft.com/office/powerpoint/2010/main" val="3127350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54139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5986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54385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0050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9672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73533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9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2688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6919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1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10/14/24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98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10/14/24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2325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2.png"/><Relationship Id="rId7"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in/jiahuaxu/" TargetMode="External"/><Relationship Id="rId7" Type="http://schemas.openxmlformats.org/officeDocument/2006/relationships/image" Target="../media/image3.png"/><Relationship Id="rId2" Type="http://schemas.openxmlformats.org/officeDocument/2006/relationships/hyperlink" Target="mailto:jiahua.xu@ucl.ac.uk"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7.jpeg"/><Relationship Id="rId4" Type="http://schemas.openxmlformats.org/officeDocument/2006/relationships/hyperlink" Target="https://scholar.google.co.uk/citations?user=20GXpooAAAAJ" TargetMode="Externa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emf"/><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each bitcoin wallet find other nodes to connect?">
            <a:extLst>
              <a:ext uri="{FF2B5EF4-FFF2-40B4-BE49-F238E27FC236}">
                <a16:creationId xmlns:a16="http://schemas.microsoft.com/office/drawing/2014/main" id="{A00A6841-66A7-3D9E-E67A-5F180A7D853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8411" b="208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Freeform: Shape 104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63ADE4-7130-2029-111C-6FBD62A47D8B}"/>
              </a:ext>
            </a:extLst>
          </p:cNvPr>
          <p:cNvSpPr>
            <a:spLocks noGrp="1"/>
          </p:cNvSpPr>
          <p:nvPr>
            <p:ph type="ctrTitle"/>
          </p:nvPr>
        </p:nvSpPr>
        <p:spPr>
          <a:xfrm>
            <a:off x="729620" y="1597224"/>
            <a:ext cx="3939362" cy="1841435"/>
          </a:xfrm>
          <a:noFill/>
        </p:spPr>
        <p:txBody>
          <a:bodyPr anchor="ctr">
            <a:normAutofit/>
          </a:bodyPr>
          <a:lstStyle/>
          <a:p>
            <a:r>
              <a:rPr lang="en-US" dirty="0" err="1">
                <a:solidFill>
                  <a:schemeClr val="accent1">
                    <a:lumMod val="60000"/>
                    <a:lumOff val="40000"/>
                  </a:schemeClr>
                </a:solidFill>
              </a:rPr>
              <a:t>算力集中如何影响共识竞争</a:t>
            </a:r>
            <a:endParaRPr lang="en-US"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5B6B4AE1-8D78-13D2-9F6C-FB123F865931}"/>
              </a:ext>
            </a:extLst>
          </p:cNvPr>
          <p:cNvSpPr>
            <a:spLocks noGrp="1"/>
          </p:cNvSpPr>
          <p:nvPr>
            <p:ph type="subTitle" idx="1"/>
          </p:nvPr>
        </p:nvSpPr>
        <p:spPr>
          <a:xfrm>
            <a:off x="1477929" y="4101844"/>
            <a:ext cx="3043621" cy="1319184"/>
          </a:xfrm>
          <a:noFill/>
        </p:spPr>
        <p:txBody>
          <a:bodyPr anchor="b">
            <a:normAutofit/>
          </a:bodyPr>
          <a:lstStyle/>
          <a:p>
            <a:r>
              <a:rPr lang="en-US" dirty="0" err="1">
                <a:solidFill>
                  <a:schemeClr val="accent1">
                    <a:lumMod val="60000"/>
                    <a:lumOff val="40000"/>
                  </a:schemeClr>
                </a:solidFill>
              </a:rPr>
              <a:t>基于比特币网络的分析</a:t>
            </a:r>
            <a:endParaRPr lang="en-US" dirty="0">
              <a:solidFill>
                <a:schemeClr val="accent1">
                  <a:lumMod val="60000"/>
                  <a:lumOff val="40000"/>
                </a:schemeClr>
              </a:solidFill>
            </a:endParaRPr>
          </a:p>
        </p:txBody>
      </p:sp>
      <p:sp>
        <p:nvSpPr>
          <p:cNvPr id="5" name="TextBox 4">
            <a:extLst>
              <a:ext uri="{FF2B5EF4-FFF2-40B4-BE49-F238E27FC236}">
                <a16:creationId xmlns:a16="http://schemas.microsoft.com/office/drawing/2014/main" id="{9FF37004-D2AF-7442-00C7-1EA4AA246025}"/>
              </a:ext>
            </a:extLst>
          </p:cNvPr>
          <p:cNvSpPr txBox="1"/>
          <p:nvPr/>
        </p:nvSpPr>
        <p:spPr>
          <a:xfrm>
            <a:off x="7300483" y="6035639"/>
            <a:ext cx="4499950" cy="646331"/>
          </a:xfrm>
          <a:prstGeom prst="rect">
            <a:avLst/>
          </a:prstGeom>
          <a:noFill/>
        </p:spPr>
        <p:txBody>
          <a:bodyPr wrap="none" rtlCol="0">
            <a:spAutoFit/>
          </a:bodyPr>
          <a:lstStyle/>
          <a:p>
            <a:pPr>
              <a:spcAft>
                <a:spcPts val="600"/>
              </a:spcAft>
            </a:pPr>
            <a:r>
              <a:rPr lang="en-US" dirty="0" err="1">
                <a:solidFill>
                  <a:schemeClr val="bg1"/>
                </a:solidFill>
              </a:rPr>
              <a:t>报告人</a:t>
            </a:r>
            <a:r>
              <a:rPr lang="zh-CN" altLang="en-US" dirty="0">
                <a:solidFill>
                  <a:schemeClr val="bg1"/>
                </a:solidFill>
              </a:rPr>
              <a:t>：</a:t>
            </a:r>
            <a:r>
              <a:rPr lang="en-US" dirty="0" err="1">
                <a:solidFill>
                  <a:schemeClr val="bg1"/>
                </a:solidFill>
              </a:rPr>
              <a:t>徐家画</a:t>
            </a:r>
            <a:br>
              <a:rPr lang="en-US" dirty="0">
                <a:solidFill>
                  <a:schemeClr val="bg1"/>
                </a:solidFill>
              </a:rPr>
            </a:br>
            <a:r>
              <a:rPr lang="zh-CN" altLang="en-US" dirty="0">
                <a:solidFill>
                  <a:schemeClr val="bg1"/>
                </a:solidFill>
              </a:rPr>
              <a:t>伦敦大学学院，</a:t>
            </a:r>
            <a:r>
              <a:rPr lang="en-US" altLang="zh-CN" dirty="0">
                <a:solidFill>
                  <a:schemeClr val="bg1"/>
                </a:solidFill>
              </a:rPr>
              <a:t>exponential science</a:t>
            </a:r>
            <a:r>
              <a:rPr lang="zh-CN" altLang="en-US" dirty="0">
                <a:solidFill>
                  <a:schemeClr val="bg1"/>
                </a:solidFill>
              </a:rPr>
              <a:t>基金会</a:t>
            </a:r>
            <a:endParaRPr lang="en-US" dirty="0">
              <a:solidFill>
                <a:schemeClr val="bg1"/>
              </a:solidFill>
            </a:endParaRPr>
          </a:p>
        </p:txBody>
      </p:sp>
      <p:pic>
        <p:nvPicPr>
          <p:cNvPr id="1032" name="Picture 8" descr="Exponential Science Foundation – Medium">
            <a:extLst>
              <a:ext uri="{FF2B5EF4-FFF2-40B4-BE49-F238E27FC236}">
                <a16:creationId xmlns:a16="http://schemas.microsoft.com/office/drawing/2014/main" id="{D577DB88-FA9E-C69A-0E44-0186DC2D5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UCL Computer Science | London">
            <a:extLst>
              <a:ext uri="{FF2B5EF4-FFF2-40B4-BE49-F238E27FC236}">
                <a16:creationId xmlns:a16="http://schemas.microsoft.com/office/drawing/2014/main" id="{39A5F669-031B-E174-9F57-D51346635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23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7727-2877-48C2-49D5-94AC557EEB98}"/>
              </a:ext>
            </a:extLst>
          </p:cNvPr>
          <p:cNvSpPr>
            <a:spLocks noGrp="1"/>
          </p:cNvSpPr>
          <p:nvPr>
            <p:ph type="title"/>
          </p:nvPr>
        </p:nvSpPr>
        <p:spPr/>
        <p:txBody>
          <a:bodyPr/>
          <a:lstStyle/>
          <a:p>
            <a:r>
              <a:rPr lang="en-US" dirty="0" err="1"/>
              <a:t>算力分布</a:t>
            </a:r>
            <a:br>
              <a:rPr lang="en-US" dirty="0"/>
            </a:br>
            <a:r>
              <a:rPr lang="en-US" dirty="0"/>
              <a:t>Hash</a:t>
            </a:r>
            <a:r>
              <a:rPr lang="zh-CN" altLang="en-US" dirty="0"/>
              <a:t> </a:t>
            </a:r>
            <a:r>
              <a:rPr lang="en-US" altLang="zh-CN" dirty="0"/>
              <a:t>rate</a:t>
            </a:r>
            <a:r>
              <a:rPr lang="zh-CN" altLang="en-US" dirty="0"/>
              <a:t> </a:t>
            </a:r>
            <a:r>
              <a:rPr lang="en-US" altLang="zh-CN" dirty="0"/>
              <a:t>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5924D-0C61-F7AD-B596-0434431B5AD1}"/>
                  </a:ext>
                </a:extLst>
              </p:cNvPr>
              <p:cNvSpPr>
                <a:spLocks noGrp="1"/>
              </p:cNvSpPr>
              <p:nvPr>
                <p:ph idx="1"/>
              </p:nvPr>
            </p:nvSpPr>
            <p:spPr>
              <a:xfrm>
                <a:off x="1620444" y="2419639"/>
                <a:ext cx="8977509" cy="3529899"/>
              </a:xfrm>
            </p:spPr>
            <p:txBody>
              <a:bodyPr>
                <a:normAutofit fontScale="47500" lnSpcReduction="20000"/>
              </a:bodyPr>
              <a:lstStyle/>
              <a:p>
                <a:r>
                  <a:rPr lang="en-US" dirty="0"/>
                  <a:t>半</a:t>
                </a:r>
                <a:r>
                  <a:rPr lang="zh-CN" altLang="en-US" dirty="0"/>
                  <a:t>经验分布：以一定时间区间内挖出区块数</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𝑏</m:t>
                        </m:r>
                      </m:e>
                      <m:sub>
                        <m:r>
                          <a:rPr lang="en-GB" sz="1800" b="0" i="1" smtClean="0">
                            <a:latin typeface="Cambria Math" panose="02040503050406030204" pitchFamily="18" charset="0"/>
                          </a:rPr>
                          <m:t>𝑖</m:t>
                        </m:r>
                      </m:sub>
                    </m:sSub>
                  </m:oMath>
                </a14:m>
                <a:r>
                  <a:rPr lang="en-GB" sz="1800" b="0" dirty="0"/>
                  <a:t>和该区间内区块总数</a:t>
                </a:r>
                <a:r>
                  <a:rPr lang="en-GB" dirty="0"/>
                  <a:t> </a:t>
                </a:r>
                <a14:m>
                  <m:oMath xmlns:m="http://schemas.openxmlformats.org/officeDocument/2006/math">
                    <m:r>
                      <a:rPr lang="en-GB" i="1" dirty="0" smtClean="0">
                        <a:latin typeface="Cambria Math" panose="02040503050406030204" pitchFamily="18" charset="0"/>
                      </a:rPr>
                      <m:t>𝐵</m:t>
                    </m:r>
                    <m:r>
                      <a:rPr lang="en-GB" i="1">
                        <a:latin typeface="Cambria Math" panose="02040503050406030204" pitchFamily="18" charset="0"/>
                      </a:rPr>
                      <m:t> </m:t>
                    </m:r>
                  </m:oMath>
                </a14:m>
                <a:r>
                  <a:rPr lang="en-GB" sz="1800" b="0" dirty="0"/>
                  <a:t>比率为基准计算出的分布</a:t>
                </a:r>
                <a:r>
                  <a:rPr lang="en-GB" dirty="0"/>
                  <a:t>:</a:t>
                </a:r>
                <a:endParaRPr lang="en-US" altLang="zh-CN" sz="1800" b="0" dirty="0"/>
              </a:p>
              <a:p>
                <a:pPr marL="0" indent="0" algn="ctr">
                  <a:buNone/>
                </a:pP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den>
                            </m:f>
                          </m:sup>
                        </m:sSup>
                      </m:num>
                      <m:den>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λ</m:t>
                            </m:r>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e>
                        </m:rad>
                      </m:den>
                    </m:f>
                  </m:oMath>
                </a14:m>
                <a:r>
                  <a:rPr lang="zh-CN" altLang="en-US" sz="1800" b="0" dirty="0"/>
                  <a:t>，其中</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𝛾</m:t>
                    </m:r>
                    <m:r>
                      <a:rPr lang="en-US" i="1" kern="100">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latin typeface="Cambria Math" panose="02040503050406030204" pitchFamily="18" charset="0"/>
                            <a:ea typeface="DengXian" panose="02010600030101010101" pitchFamily="2" charset="-122"/>
                            <a:cs typeface="Times New Roman" panose="02020603050405020304" pitchFamily="18" charset="0"/>
                          </a:rPr>
                        </m:ctrlPr>
                      </m:fPr>
                      <m:num>
                        <m:r>
                          <a:rPr lang="en-GB" i="1" dirty="0">
                            <a:latin typeface="Cambria Math" panose="02040503050406030204" pitchFamily="18" charset="0"/>
                          </a:rPr>
                          <m:t>𝐵</m:t>
                        </m:r>
                      </m:num>
                      <m:den>
                        <m:r>
                          <m:rPr>
                            <m:sty m:val="p"/>
                          </m:rPr>
                          <a:rPr lang="el-GR" altLang="zh-CN" i="1">
                            <a:latin typeface="Cambria Math" panose="02040503050406030204" pitchFamily="18" charset="0"/>
                            <a:ea typeface="Cambria Math" panose="02040503050406030204" pitchFamily="18" charset="0"/>
                          </a:rPr>
                          <m:t>Λ</m:t>
                        </m:r>
                      </m:den>
                    </m:f>
                  </m:oMath>
                </a14:m>
                <a:endParaRPr lang="en-US" altLang="zh-CN" sz="1800" b="0" dirty="0"/>
              </a:p>
              <a:p>
                <a:r>
                  <a:rPr lang="en-US" dirty="0" err="1"/>
                  <a:t>指数分布</a:t>
                </a:r>
                <a:r>
                  <a:rPr lang="zh-CN" altLang="en-US" dirty="0"/>
                  <a:t>：简单，只有一个参数。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limUpp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i="0">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该情况下分叉率表达式进一步简化为</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sSup>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𝑑𝑥</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p>
                              </m:sSup>
                            </m:den>
                          </m:f>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对数正态分布</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zh-CN" altLang="en-GB" kern="100" dirty="0">
                    <a:latin typeface="Aptos" panose="020B0004020202020204" pitchFamily="34" charset="0"/>
                    <a:ea typeface="DengXian" panose="02010600030101010101" pitchFamily="2" charset="-122"/>
                    <a:cs typeface="Times New Roman" panose="02020603050405020304" pitchFamily="18" charset="0"/>
                  </a:rPr>
                  <a:t>常</a:t>
                </a:r>
                <a:r>
                  <a:rPr lang="zh-CN" altLang="en-US" kern="100" dirty="0">
                    <a:latin typeface="Aptos" panose="020B0004020202020204" pitchFamily="34" charset="0"/>
                    <a:ea typeface="DengXian" panose="02010600030101010101" pitchFamily="2" charset="-122"/>
                    <a:cs typeface="Times New Roman" panose="02020603050405020304" pitchFamily="18" charset="0"/>
                  </a:rPr>
                  <a:t>用于有马太效应的社会经济系统中。</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sz="1800" i="0" smtClean="0">
                        <a:effectLst/>
                        <a:latin typeface="Cambria Math" panose="02040503050406030204" pitchFamily="18" charset="0"/>
                        <a:ea typeface="DengXian" panose="02010600030101010101" pitchFamily="2" charset="-122"/>
                        <a:cs typeface="Times New Roman" panose="02020603050405020304" pitchFamily="18" charset="0"/>
                      </a:rPr>
                      <m:t>LN</m:t>
                    </m:r>
                    <m:d>
                      <m:dPr>
                        <m:ctrlPr>
                          <a:rPr lang="en-US" i="1">
                            <a:effectLst/>
                            <a:latin typeface="Cambria Math" panose="020405030504060302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𝜆𝜎</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e>
                          </m:rad>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指数截尾的幂律分布：适用于有资源（如能源）限制的系统中</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effectLst/>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i="1" smtClean="0">
                            <a:effectLst/>
                            <a:latin typeface="Cambria Math" panose="02040503050406030204" pitchFamily="18" charset="0"/>
                            <a:ea typeface="Cambria Math" panose="02040503050406030204" pitchFamily="18" charset="0"/>
                          </a:rPr>
                          <m:t>𝛽</m:t>
                        </m:r>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num>
                        <m:den>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Γ</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𝛽𝜆</m:t>
                              </m:r>
                            </m:sup>
                          </m:sSup>
                        </m:den>
                      </m:f>
                    </m:oMath>
                  </m:oMathPara>
                </a14:m>
                <a:endParaRPr lang="en-GB"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800" b="0" dirty="0"/>
              </a:p>
              <a:p>
                <a:pPr marL="0" indent="0">
                  <a:buNone/>
                </a:pPr>
                <a:endParaRPr lang="en-US" altLang="zh-CN" dirty="0"/>
              </a:p>
            </p:txBody>
          </p:sp>
        </mc:Choice>
        <mc:Fallback xmlns="">
          <p:sp>
            <p:nvSpPr>
              <p:cNvPr id="3" name="Content Placeholder 2">
                <a:extLst>
                  <a:ext uri="{FF2B5EF4-FFF2-40B4-BE49-F238E27FC236}">
                    <a16:creationId xmlns:a16="http://schemas.microsoft.com/office/drawing/2014/main" id="{C585924D-0C61-F7AD-B596-0434431B5AD1}"/>
                  </a:ext>
                </a:extLst>
              </p:cNvPr>
              <p:cNvSpPr>
                <a:spLocks noGrp="1" noRot="1" noChangeAspect="1" noMove="1" noResize="1" noEditPoints="1" noAdjustHandles="1" noChangeArrowheads="1" noChangeShapeType="1" noTextEdit="1"/>
              </p:cNvSpPr>
              <p:nvPr>
                <p:ph idx="1"/>
              </p:nvPr>
            </p:nvSpPr>
            <p:spPr>
              <a:xfrm>
                <a:off x="1620444" y="2419639"/>
                <a:ext cx="8977509" cy="352989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2D1A3F-BE0B-2DBD-79E2-7624D46A557F}"/>
                  </a:ext>
                </a:extLst>
              </p:cNvPr>
              <p:cNvSpPr txBox="1"/>
              <p:nvPr/>
            </p:nvSpPr>
            <p:spPr>
              <a:xfrm>
                <a:off x="970295" y="6160305"/>
                <a:ext cx="9726445" cy="338554"/>
              </a:xfrm>
              <a:prstGeom prst="rect">
                <a:avLst/>
              </a:prstGeom>
              <a:noFill/>
            </p:spPr>
            <p:txBody>
              <a:bodyPr wrap="none" rtlCol="0">
                <a:spAutoFit/>
              </a:bodyPr>
              <a:lstStyle/>
              <a:p>
                <a:r>
                  <a:rPr lang="en-US" sz="1600" dirty="0"/>
                  <a:t>在</a:t>
                </a:r>
                <a:r>
                  <a:rPr lang="en-US" sz="1600" dirty="0" err="1"/>
                  <a:t>半</a:t>
                </a:r>
                <a:r>
                  <a:rPr lang="zh-CN" altLang="en-US" sz="1600" dirty="0"/>
                  <a:t>经验分布，</a:t>
                </a:r>
                <a:r>
                  <a:rPr lang="en-US" sz="1600" dirty="0"/>
                  <a:t> </a:t>
                </a:r>
                <a:r>
                  <a:rPr lang="en-US" sz="1600" dirty="0" err="1"/>
                  <a:t>指数分布</a:t>
                </a:r>
                <a:r>
                  <a:rPr lang="zh-CN" altLang="en-US" sz="1600" dirty="0"/>
                  <a:t>，</a:t>
                </a:r>
                <a:r>
                  <a:rPr lang="en-US" sz="1600" dirty="0" err="1"/>
                  <a:t>及</a:t>
                </a:r>
                <a:r>
                  <a:rPr lang="zh-CN" altLang="en-US" sz="16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指数截尾的幂律分布的情况下，</a:t>
                </a:r>
                <a:r>
                  <a:rPr lang="en-US" sz="1600" kern="100" dirty="0">
                    <a:effectLst/>
                    <a:ea typeface="DengXian" panose="02010600030101010101" pitchFamily="2" charset="-122"/>
                    <a:cs typeface="Times New Roman" panose="02020603050405020304" pitchFamily="18" charset="0"/>
                  </a:rPr>
                  <a:t> 分叉率</a:t>
                </a:r>
                <a14:m>
                  <m:oMath xmlns:m="http://schemas.openxmlformats.org/officeDocument/2006/math">
                    <m: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600" dirty="0"/>
                  <a:t>运算复杂度数量级都为</a:t>
                </a:r>
                <a:r>
                  <a:rPr lang="el-GR" altLang="zh-CN" sz="1600" kern="100" dirty="0">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d>
                  </m:oMath>
                </a14:m>
                <a:r>
                  <a:rPr lang="zh-CN" altLang="en-US" sz="1600" dirty="0"/>
                  <a:t>。</a:t>
                </a:r>
                <a:endParaRPr lang="en-US" sz="1600" dirty="0"/>
              </a:p>
            </p:txBody>
          </p:sp>
        </mc:Choice>
        <mc:Fallback xmlns="">
          <p:sp>
            <p:nvSpPr>
              <p:cNvPr id="4" name="TextBox 3">
                <a:extLst>
                  <a:ext uri="{FF2B5EF4-FFF2-40B4-BE49-F238E27FC236}">
                    <a16:creationId xmlns:a16="http://schemas.microsoft.com/office/drawing/2014/main" id="{F62D1A3F-BE0B-2DBD-79E2-7624D46A557F}"/>
                  </a:ext>
                </a:extLst>
              </p:cNvPr>
              <p:cNvSpPr txBox="1">
                <a:spLocks noRot="1" noChangeAspect="1" noMove="1" noResize="1" noEditPoints="1" noAdjustHandles="1" noChangeArrowheads="1" noChangeShapeType="1" noTextEdit="1"/>
              </p:cNvSpPr>
              <p:nvPr/>
            </p:nvSpPr>
            <p:spPr>
              <a:xfrm>
                <a:off x="970295" y="6160305"/>
                <a:ext cx="9726445" cy="338554"/>
              </a:xfrm>
              <a:prstGeom prst="rect">
                <a:avLst/>
              </a:prstGeom>
              <a:blipFill>
                <a:blip r:embed="rId3"/>
                <a:stretch>
                  <a:fillRect l="-391" t="-7407" b="-22222"/>
                </a:stretch>
              </a:blipFill>
            </p:spPr>
            <p:txBody>
              <a:bodyPr/>
              <a:lstStyle/>
              <a:p>
                <a:r>
                  <a:rPr lang="en-US">
                    <a:noFill/>
                  </a:rPr>
                  <a:t> </a:t>
                </a:r>
              </a:p>
            </p:txBody>
          </p:sp>
        </mc:Fallback>
      </mc:AlternateContent>
      <p:pic>
        <p:nvPicPr>
          <p:cNvPr id="5" name="Picture 8" descr="Exponential Science Foundation – Medium">
            <a:extLst>
              <a:ext uri="{FF2B5EF4-FFF2-40B4-BE49-F238E27FC236}">
                <a16:creationId xmlns:a16="http://schemas.microsoft.com/office/drawing/2014/main" id="{A4874157-29E3-91B9-CD2C-52A003AED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E642CB3-81C7-76A0-52F9-91AB1A885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0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F2DC87B-B6C6-BBC5-D9CF-C03BD82B2DC8}"/>
            </a:ext>
          </a:extLst>
        </p:cNvPr>
        <p:cNvGrpSpPr/>
        <p:nvPr/>
      </p:nvGrpSpPr>
      <p:grpSpPr>
        <a:xfrm>
          <a:off x="0" y="0"/>
          <a:ext cx="0" cy="0"/>
          <a:chOff x="0" y="0"/>
          <a:chExt cx="0" cy="0"/>
        </a:xfrm>
      </p:grpSpPr>
      <p:sp>
        <p:nvSpPr>
          <p:cNvPr id="11271" name="Rectangle 1127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he Roles of Thinking, Observing, and Learning in Gaining Knowledge -  Thinking Directions">
            <a:extLst>
              <a:ext uri="{FF2B5EF4-FFF2-40B4-BE49-F238E27FC236}">
                <a16:creationId xmlns:a16="http://schemas.microsoft.com/office/drawing/2014/main" id="{E3CA1BC2-7FD3-2BD0-1700-15E380A5F0CE}"/>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b="12109"/>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277" name="Freeform: Shape 11276">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B3563E30-9017-A468-520A-345F10548B02}"/>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历史观测</a:t>
            </a:r>
            <a:br>
              <a:rPr lang="en-US" altLang="zh-CN" sz="3200" i="0" spc="530">
                <a:solidFill>
                  <a:schemeClr val="accent1">
                    <a:lumMod val="60000"/>
                    <a:lumOff val="40000"/>
                  </a:schemeClr>
                </a:solidFill>
              </a:rPr>
            </a:br>
            <a:r>
              <a:rPr lang="en-US" altLang="zh-CN" sz="3200" i="0" spc="530">
                <a:solidFill>
                  <a:schemeClr val="accent1">
                    <a:lumMod val="60000"/>
                    <a:lumOff val="40000"/>
                  </a:schemeClr>
                </a:solidFill>
              </a:rPr>
              <a:t>Historical OBservation</a:t>
            </a:r>
          </a:p>
        </p:txBody>
      </p:sp>
      <p:pic>
        <p:nvPicPr>
          <p:cNvPr id="3" name="Picture 8" descr="Exponential Science Foundation – Medium">
            <a:extLst>
              <a:ext uri="{FF2B5EF4-FFF2-40B4-BE49-F238E27FC236}">
                <a16:creationId xmlns:a16="http://schemas.microsoft.com/office/drawing/2014/main" id="{9B7544C2-DF72-760F-E831-3BAD4A6F4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1CAB1160-48CD-2782-38F9-4F7774CDE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8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40E3-27A6-DFBD-C852-84BC2A7E70B1}"/>
              </a:ext>
            </a:extLst>
          </p:cNvPr>
          <p:cNvSpPr>
            <a:spLocks noGrp="1"/>
          </p:cNvSpPr>
          <p:nvPr>
            <p:ph type="title"/>
          </p:nvPr>
        </p:nvSpPr>
        <p:spPr>
          <a:xfrm>
            <a:off x="0" y="0"/>
            <a:ext cx="8977511" cy="1073825"/>
          </a:xfrm>
        </p:spPr>
        <p:txBody>
          <a:bodyPr/>
          <a:lstStyle/>
          <a:p>
            <a:r>
              <a:rPr lang="en-US" dirty="0" err="1"/>
              <a:t>数据</a:t>
            </a:r>
            <a:br>
              <a:rPr lang="en-US" dirty="0"/>
            </a:br>
            <a:r>
              <a:rPr lang="en-US" dirty="0"/>
              <a:t>Data</a:t>
            </a:r>
          </a:p>
        </p:txBody>
      </p:sp>
      <p:pic>
        <p:nvPicPr>
          <p:cNvPr id="4" name="Content Placeholder 3">
            <a:extLst>
              <a:ext uri="{FF2B5EF4-FFF2-40B4-BE49-F238E27FC236}">
                <a16:creationId xmlns:a16="http://schemas.microsoft.com/office/drawing/2014/main" id="{C14A9461-782F-77E9-90D1-7B6B7FF0A08A}"/>
              </a:ext>
            </a:extLst>
          </p:cNvPr>
          <p:cNvPicPr>
            <a:picLocks noGrp="1" noChangeAspect="1"/>
          </p:cNvPicPr>
          <p:nvPr>
            <p:ph idx="1"/>
          </p:nvPr>
        </p:nvPicPr>
        <p:blipFill>
          <a:blip r:embed="rId3"/>
          <a:stretch>
            <a:fillRect/>
          </a:stretch>
        </p:blipFill>
        <p:spPr>
          <a:xfrm>
            <a:off x="1388929" y="1073825"/>
            <a:ext cx="9414142" cy="4487114"/>
          </a:xfrm>
          <a:prstGeom prst="rect">
            <a:avLst/>
          </a:prstGeom>
        </p:spPr>
      </p:pic>
      <p:sp>
        <p:nvSpPr>
          <p:cNvPr id="5" name="Merge 4">
            <a:extLst>
              <a:ext uri="{FF2B5EF4-FFF2-40B4-BE49-F238E27FC236}">
                <a16:creationId xmlns:a16="http://schemas.microsoft.com/office/drawing/2014/main" id="{4D73AD15-D192-C400-F812-5C7A0E73E4BD}"/>
              </a:ext>
            </a:extLst>
          </p:cNvPr>
          <p:cNvSpPr/>
          <p:nvPr/>
        </p:nvSpPr>
        <p:spPr>
          <a:xfrm>
            <a:off x="6285038" y="2258863"/>
            <a:ext cx="228335" cy="327426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rge 5">
            <a:extLst>
              <a:ext uri="{FF2B5EF4-FFF2-40B4-BE49-F238E27FC236}">
                <a16:creationId xmlns:a16="http://schemas.microsoft.com/office/drawing/2014/main" id="{0762D799-B8DB-2464-A293-387BACF57835}"/>
              </a:ext>
            </a:extLst>
          </p:cNvPr>
          <p:cNvSpPr/>
          <p:nvPr/>
        </p:nvSpPr>
        <p:spPr>
          <a:xfrm flipV="1">
            <a:off x="6285038" y="1824606"/>
            <a:ext cx="228335"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rge 6">
            <a:extLst>
              <a:ext uri="{FF2B5EF4-FFF2-40B4-BE49-F238E27FC236}">
                <a16:creationId xmlns:a16="http://schemas.microsoft.com/office/drawing/2014/main" id="{A6F28EED-2F0D-42B0-FBE5-12CDDE3D4ADE}"/>
              </a:ext>
            </a:extLst>
          </p:cNvPr>
          <p:cNvSpPr/>
          <p:nvPr/>
        </p:nvSpPr>
        <p:spPr>
          <a:xfrm flipV="1">
            <a:off x="4931692" y="1794168"/>
            <a:ext cx="283779" cy="373895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rge 9">
            <a:extLst>
              <a:ext uri="{FF2B5EF4-FFF2-40B4-BE49-F238E27FC236}">
                <a16:creationId xmlns:a16="http://schemas.microsoft.com/office/drawing/2014/main" id="{6B0BC0D3-F270-5AB9-96B6-AC28C946A1B9}"/>
              </a:ext>
            </a:extLst>
          </p:cNvPr>
          <p:cNvSpPr/>
          <p:nvPr/>
        </p:nvSpPr>
        <p:spPr>
          <a:xfrm>
            <a:off x="5750319" y="1824607"/>
            <a:ext cx="228335" cy="264947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erge 10">
            <a:extLst>
              <a:ext uri="{FF2B5EF4-FFF2-40B4-BE49-F238E27FC236}">
                <a16:creationId xmlns:a16="http://schemas.microsoft.com/office/drawing/2014/main" id="{F8646B7B-F99E-9206-3513-4A50C40CD5E0}"/>
              </a:ext>
            </a:extLst>
          </p:cNvPr>
          <p:cNvSpPr/>
          <p:nvPr/>
        </p:nvSpPr>
        <p:spPr>
          <a:xfrm flipV="1">
            <a:off x="5833778" y="4474082"/>
            <a:ext cx="57085"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erge 11">
            <a:extLst>
              <a:ext uri="{FF2B5EF4-FFF2-40B4-BE49-F238E27FC236}">
                <a16:creationId xmlns:a16="http://schemas.microsoft.com/office/drawing/2014/main" id="{76BB230B-9E46-3F81-1E86-E4704AAAE777}"/>
              </a:ext>
            </a:extLst>
          </p:cNvPr>
          <p:cNvSpPr/>
          <p:nvPr/>
        </p:nvSpPr>
        <p:spPr>
          <a:xfrm>
            <a:off x="2727719" y="1794168"/>
            <a:ext cx="228335" cy="256699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erge 12">
            <a:extLst>
              <a:ext uri="{FF2B5EF4-FFF2-40B4-BE49-F238E27FC236}">
                <a16:creationId xmlns:a16="http://schemas.microsoft.com/office/drawing/2014/main" id="{8A2AF278-CB39-98CC-1A93-33EBD83B7758}"/>
              </a:ext>
            </a:extLst>
          </p:cNvPr>
          <p:cNvSpPr/>
          <p:nvPr/>
        </p:nvSpPr>
        <p:spPr>
          <a:xfrm flipV="1">
            <a:off x="2762444" y="4432068"/>
            <a:ext cx="171251"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rge 13">
            <a:extLst>
              <a:ext uri="{FF2B5EF4-FFF2-40B4-BE49-F238E27FC236}">
                <a16:creationId xmlns:a16="http://schemas.microsoft.com/office/drawing/2014/main" id="{E65E7661-6F28-CF15-30B4-1694526C1082}"/>
              </a:ext>
            </a:extLst>
          </p:cNvPr>
          <p:cNvSpPr/>
          <p:nvPr/>
        </p:nvSpPr>
        <p:spPr>
          <a:xfrm>
            <a:off x="10512027" y="1794168"/>
            <a:ext cx="171251" cy="88423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rge 14">
            <a:extLst>
              <a:ext uri="{FF2B5EF4-FFF2-40B4-BE49-F238E27FC236}">
                <a16:creationId xmlns:a16="http://schemas.microsoft.com/office/drawing/2014/main" id="{93516179-C4A8-79CE-0010-8E94F9C15107}"/>
              </a:ext>
            </a:extLst>
          </p:cNvPr>
          <p:cNvSpPr/>
          <p:nvPr/>
        </p:nvSpPr>
        <p:spPr>
          <a:xfrm flipV="1">
            <a:off x="10485834" y="2639882"/>
            <a:ext cx="228335" cy="2893244"/>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erge 15">
            <a:extLst>
              <a:ext uri="{FF2B5EF4-FFF2-40B4-BE49-F238E27FC236}">
                <a16:creationId xmlns:a16="http://schemas.microsoft.com/office/drawing/2014/main" id="{59DE296A-860D-750B-1663-67222D024A21}"/>
              </a:ext>
            </a:extLst>
          </p:cNvPr>
          <p:cNvSpPr/>
          <p:nvPr/>
        </p:nvSpPr>
        <p:spPr>
          <a:xfrm>
            <a:off x="783031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erge 16">
            <a:extLst>
              <a:ext uri="{FF2B5EF4-FFF2-40B4-BE49-F238E27FC236}">
                <a16:creationId xmlns:a16="http://schemas.microsoft.com/office/drawing/2014/main" id="{91202B25-45D8-6FA1-B4D5-FC1307E4FBBB}"/>
              </a:ext>
            </a:extLst>
          </p:cNvPr>
          <p:cNvSpPr/>
          <p:nvPr/>
        </p:nvSpPr>
        <p:spPr>
          <a:xfrm flipV="1">
            <a:off x="7734979"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erge 17">
            <a:extLst>
              <a:ext uri="{FF2B5EF4-FFF2-40B4-BE49-F238E27FC236}">
                <a16:creationId xmlns:a16="http://schemas.microsoft.com/office/drawing/2014/main" id="{330041A0-4E79-4228-44E2-262825B4B56B}"/>
              </a:ext>
            </a:extLst>
          </p:cNvPr>
          <p:cNvSpPr/>
          <p:nvPr/>
        </p:nvSpPr>
        <p:spPr>
          <a:xfrm>
            <a:off x="847879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erge 18">
            <a:extLst>
              <a:ext uri="{FF2B5EF4-FFF2-40B4-BE49-F238E27FC236}">
                <a16:creationId xmlns:a16="http://schemas.microsoft.com/office/drawing/2014/main" id="{4AA54B2E-BBF4-D1EA-4627-3828B5B37795}"/>
              </a:ext>
            </a:extLst>
          </p:cNvPr>
          <p:cNvSpPr/>
          <p:nvPr/>
        </p:nvSpPr>
        <p:spPr>
          <a:xfrm flipV="1">
            <a:off x="8373934"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Exponential Science Foundation – Medium">
            <a:extLst>
              <a:ext uri="{FF2B5EF4-FFF2-40B4-BE49-F238E27FC236}">
                <a16:creationId xmlns:a16="http://schemas.microsoft.com/office/drawing/2014/main" id="{D8DD6F77-1B02-6972-58B4-8635C8024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54609515-F30E-847D-E55E-0B9202FE0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84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FF8B-5E1D-7793-80AB-DE70E38A9819}"/>
              </a:ext>
            </a:extLst>
          </p:cNvPr>
          <p:cNvSpPr>
            <a:spLocks noGrp="1"/>
          </p:cNvSpPr>
          <p:nvPr>
            <p:ph type="title"/>
          </p:nvPr>
        </p:nvSpPr>
        <p:spPr/>
        <p:txBody>
          <a:bodyPr/>
          <a:lstStyle/>
          <a:p>
            <a:r>
              <a:rPr lang="en-US" dirty="0" err="1"/>
              <a:t>参数估计</a:t>
            </a:r>
            <a:br>
              <a:rPr lang="en-US" dirty="0"/>
            </a:br>
            <a:r>
              <a:rPr lang="en-US" dirty="0"/>
              <a:t>Parameter</a:t>
            </a:r>
            <a:r>
              <a:rPr lang="zh-CN" altLang="en-US" dirty="0"/>
              <a:t> </a:t>
            </a:r>
            <a:r>
              <a:rPr lang="en-US" altLang="zh-CN" dirty="0"/>
              <a:t>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DC598B-4FC6-D3D1-5C1E-082B26A66EEF}"/>
                  </a:ext>
                </a:extLst>
              </p:cNvPr>
              <p:cNvSpPr>
                <a:spLocks noGrp="1"/>
              </p:cNvSpPr>
              <p:nvPr>
                <p:ph idx="1"/>
              </p:nvPr>
            </p:nvSpPr>
            <p:spPr>
              <a:xfrm>
                <a:off x="1311728" y="2595751"/>
                <a:ext cx="4797469" cy="3141785"/>
              </a:xfrm>
            </p:spPr>
            <p:txBody>
              <a:bodyPr>
                <a:normAutofit fontScale="85000" lnSpcReduction="10000"/>
              </a:bodyPr>
              <a:lstStyle/>
              <a:p>
                <a:pPr marL="0" indent="0">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用样本算力平均值</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和标准差</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𝑠</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通过</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矩估（</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MoM</a:t>
                </a:r>
                <a:r>
                  <a:rPr lang="zh-CN" altLang="en-US" kern="100" dirty="0">
                    <a:latin typeface="Aptos" panose="020B0004020202020204" pitchFamily="34" charset="0"/>
                    <a:ea typeface="DengXian" panose="02010600030101010101" pitchFamily="2" charset="-122"/>
                    <a:cs typeface="Times New Roman" panose="02020603050405020304" pitchFamily="18" charset="0"/>
                  </a:rPr>
                  <a:t>）估计计</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来三种情况</a:t>
                </a:r>
                <a:r>
                  <a:rPr lang="zh-CN" altLang="en-US" kern="100" dirty="0">
                    <a:latin typeface="Aptos" panose="020B0004020202020204" pitchFamily="34" charset="0"/>
                    <a:ea typeface="DengXian" panose="02010600030101010101" pitchFamily="2" charset="-122"/>
                    <a:cs typeface="Times New Roman" panose="02020603050405020304" pitchFamily="18" charset="0"/>
                  </a:rPr>
                  <a:t>下</a:t>
                </a:r>
                <a:r>
                  <a:rPr lang="en-US" altLang="zh-CN" kern="100" dirty="0">
                    <a:latin typeface="Aptos" panose="020B0004020202020204" pitchFamily="34" charset="0"/>
                    <a:ea typeface="DengXian" panose="02010600030101010101" pitchFamily="2" charset="-122"/>
                    <a:cs typeface="Times New Roman" panose="02020603050405020304" pitchFamily="18" charset="0"/>
                  </a:rPr>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a:latin typeface="Cambria Math" panose="02040503050406030204" pitchFamily="18" charset="0"/>
                        <a:ea typeface="DengXian" panose="02010600030101010101" pitchFamily="2" charset="-122"/>
                        <a:cs typeface="Times New Roman" panose="02020603050405020304" pitchFamily="18" charset="0"/>
                      </a:rPr>
                      <m:t>LN</m:t>
                    </m:r>
                    <m:d>
                      <m:dPr>
                        <m:ctrlPr>
                          <a:rPr lang="en-US" i="1">
                            <a:latin typeface="Cambria Math" panose="020405030504060302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𝜇</m:t>
                        </m:r>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𝜎</m:t>
                            </m:r>
                          </m:e>
                          <m:sup>
                            <m:r>
                              <a:rPr lang="en-US" i="1">
                                <a:latin typeface="Cambria Math" panose="02040503050406030204" pitchFamily="18" charset="0"/>
                                <a:ea typeface="DengXian" panose="02010600030101010101" pitchFamily="2" charset="-122"/>
                                <a:cs typeface="Times New Roman" panose="02020603050405020304" pitchFamily="18" charset="0"/>
                              </a:rPr>
                              <m:t>2</m:t>
                            </m:r>
                          </m:sup>
                        </m:sSup>
                      </m:e>
                    </m:d>
                    <m:r>
                      <a:rPr lang="en-US" i="1">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Cambria Math" panose="02040503050406030204" pitchFamily="18" charset="0"/>
                          </a:rPr>
                          <m:t>𝛽</m:t>
                        </m:r>
                      </m:e>
                    </m:d>
                    <m:r>
                      <m:rPr>
                        <m:nor/>
                      </m:rPr>
                      <a:rPr lang="en-US" altLang="zh-CN" kern="100" dirty="0">
                        <a:latin typeface="Aptos" panose="020B0004020202020204" pitchFamily="34" charset="0"/>
                        <a:ea typeface="DengXian" panose="02010600030101010101" pitchFamily="2" charset="-122"/>
                        <a:cs typeface="Times New Roman" panose="02020603050405020304" pitchFamily="18" charset="0"/>
                      </a:rPr>
                      <m:t>——</m:t>
                    </m:r>
                  </m:oMath>
                </a14:m>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算力分布参数：</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e>
                              </m:d>
                            </m:e>
                          </m:func>
                        </m:e>
                      </m:ra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5DC598B-4FC6-D3D1-5C1E-082B26A66EEF}"/>
                  </a:ext>
                </a:extLst>
              </p:cNvPr>
              <p:cNvSpPr>
                <a:spLocks noGrp="1" noRot="1" noChangeAspect="1" noMove="1" noResize="1" noEditPoints="1" noAdjustHandles="1" noChangeArrowheads="1" noChangeShapeType="1" noTextEdit="1"/>
              </p:cNvSpPr>
              <p:nvPr>
                <p:ph idx="1"/>
              </p:nvPr>
            </p:nvSpPr>
            <p:spPr>
              <a:xfrm>
                <a:off x="1311728" y="2595751"/>
                <a:ext cx="4797469" cy="3141785"/>
              </a:xfrm>
              <a:blipFill>
                <a:blip r:embed="rId2"/>
                <a:stretch>
                  <a:fillRect l="-5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AAFF57-EE25-2D35-5F24-180CEF87CEFC}"/>
              </a:ext>
            </a:extLst>
          </p:cNvPr>
          <p:cNvPicPr>
            <a:picLocks noChangeAspect="1"/>
          </p:cNvPicPr>
          <p:nvPr/>
        </p:nvPicPr>
        <p:blipFill>
          <a:blip r:embed="rId3"/>
          <a:stretch>
            <a:fillRect/>
          </a:stretch>
        </p:blipFill>
        <p:spPr>
          <a:xfrm>
            <a:off x="6553810" y="813148"/>
            <a:ext cx="1739900" cy="6121400"/>
          </a:xfrm>
          <a:prstGeom prst="rect">
            <a:avLst/>
          </a:prstGeom>
        </p:spPr>
      </p:pic>
      <p:pic>
        <p:nvPicPr>
          <p:cNvPr id="5" name="Picture 4">
            <a:extLst>
              <a:ext uri="{FF2B5EF4-FFF2-40B4-BE49-F238E27FC236}">
                <a16:creationId xmlns:a16="http://schemas.microsoft.com/office/drawing/2014/main" id="{6F75A035-96C0-55BC-B517-0DC339AEECB2}"/>
              </a:ext>
            </a:extLst>
          </p:cNvPr>
          <p:cNvPicPr>
            <a:picLocks noChangeAspect="1"/>
          </p:cNvPicPr>
          <p:nvPr/>
        </p:nvPicPr>
        <p:blipFill>
          <a:blip r:embed="rId4"/>
          <a:stretch>
            <a:fillRect/>
          </a:stretch>
        </p:blipFill>
        <p:spPr>
          <a:xfrm>
            <a:off x="8444022" y="840114"/>
            <a:ext cx="3060700" cy="6121400"/>
          </a:xfrm>
          <a:prstGeom prst="rect">
            <a:avLst/>
          </a:prstGeom>
        </p:spPr>
      </p:pic>
      <p:pic>
        <p:nvPicPr>
          <p:cNvPr id="6" name="Picture 8" descr="Exponential Science Foundation – Medium">
            <a:extLst>
              <a:ext uri="{FF2B5EF4-FFF2-40B4-BE49-F238E27FC236}">
                <a16:creationId xmlns:a16="http://schemas.microsoft.com/office/drawing/2014/main" id="{A02E287A-DE64-9DED-7233-96F0DD13C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2C3E47EA-5910-15D5-42F5-6B2EC9BA0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6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9EF4B-F2D7-2937-D8A5-18594240C612}"/>
              </a:ext>
            </a:extLst>
          </p:cNvPr>
          <p:cNvSpPr>
            <a:spLocks noGrp="1"/>
          </p:cNvSpPr>
          <p:nvPr>
            <p:ph type="title"/>
          </p:nvPr>
        </p:nvSpPr>
        <p:spPr>
          <a:xfrm>
            <a:off x="914397" y="950441"/>
            <a:ext cx="3184637" cy="1801455"/>
          </a:xfrm>
          <a:noFill/>
        </p:spPr>
        <p:txBody>
          <a:bodyPr>
            <a:normAutofit/>
          </a:bodyPr>
          <a:lstStyle/>
          <a:p>
            <a:pPr>
              <a:lnSpc>
                <a:spcPct val="110000"/>
              </a:lnSpc>
            </a:pPr>
            <a:r>
              <a:rPr lang="en-US" sz="2400" dirty="0" err="1"/>
              <a:t>历史算力分布</a:t>
            </a:r>
            <a:br>
              <a:rPr lang="en-US" sz="2400" dirty="0"/>
            </a:br>
            <a:r>
              <a:rPr lang="en-US" sz="2400" dirty="0"/>
              <a:t>Historical Hash</a:t>
            </a:r>
            <a:r>
              <a:rPr lang="zh-CN" altLang="en-US" sz="2400" dirty="0"/>
              <a:t> </a:t>
            </a:r>
            <a:r>
              <a:rPr lang="en-US" altLang="zh-CN" sz="2400" dirty="0"/>
              <a:t>rate</a:t>
            </a:r>
            <a:r>
              <a:rPr lang="zh-CN" altLang="en-US" sz="2400" dirty="0"/>
              <a:t> </a:t>
            </a:r>
            <a:r>
              <a:rPr lang="en-US" altLang="zh-CN" sz="2400" dirty="0"/>
              <a:t>distribution</a:t>
            </a:r>
            <a:endParaRPr lang="en-US" sz="2400" dirty="0"/>
          </a:p>
        </p:txBody>
      </p:sp>
      <p:sp>
        <p:nvSpPr>
          <p:cNvPr id="8" name="Content Placeholder 7">
            <a:extLst>
              <a:ext uri="{FF2B5EF4-FFF2-40B4-BE49-F238E27FC236}">
                <a16:creationId xmlns:a16="http://schemas.microsoft.com/office/drawing/2014/main" id="{B76B5FB5-1F89-B918-731E-9883268C9E8A}"/>
              </a:ext>
            </a:extLst>
          </p:cNvPr>
          <p:cNvSpPr>
            <a:spLocks noGrp="1"/>
          </p:cNvSpPr>
          <p:nvPr>
            <p:ph idx="1"/>
          </p:nvPr>
        </p:nvSpPr>
        <p:spPr>
          <a:xfrm>
            <a:off x="914400" y="2890881"/>
            <a:ext cx="3184633" cy="3052719"/>
          </a:xfrm>
        </p:spPr>
        <p:txBody>
          <a:bodyPr>
            <a:normAutofit/>
          </a:bodyPr>
          <a:lstStyle/>
          <a:p>
            <a:r>
              <a:rPr lang="en-US" dirty="0" err="1"/>
              <a:t>最强矿工的算力逐年增加</a:t>
            </a:r>
            <a:endParaRPr lang="en-US" dirty="0"/>
          </a:p>
          <a:p>
            <a:r>
              <a:rPr lang="en-US" dirty="0" err="1"/>
              <a:t>除</a:t>
            </a:r>
            <a:r>
              <a:rPr lang="en-US" dirty="0"/>
              <a:t> </a:t>
            </a:r>
            <a:r>
              <a:rPr lang="en-US" dirty="0" err="1"/>
              <a:t>半</a:t>
            </a:r>
            <a:r>
              <a:rPr lang="zh-CN" altLang="en-US" dirty="0"/>
              <a:t>经验分布外（黑虚线），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a:t>
            </a:r>
            <a:r>
              <a:rPr lang="zh-CN" altLang="en-US" sz="1800" kern="100" dirty="0">
                <a:solidFill>
                  <a:srgbClr val="FF0000"/>
                </a:solidFill>
                <a:effectLst/>
                <a:latin typeface="Aptos" panose="020B0004020202020204" pitchFamily="34" charset="0"/>
                <a:ea typeface="DengXian" panose="02010600030101010101" pitchFamily="2" charset="-122"/>
                <a:cs typeface="Times New Roman" panose="02020603050405020304" pitchFamily="18" charset="0"/>
              </a:rPr>
              <a:t>红实线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）拟合程度最好</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a:t>
            </a:r>
            <a:r>
              <a:rPr lang="zh-CN" altLang="en-GB" sz="1800" kern="100" dirty="0">
                <a:effectLst/>
                <a:latin typeface="Aptos" panose="020B0004020202020204" pitchFamily="34" charset="0"/>
                <a:ea typeface="DengXian" panose="02010600030101010101" pitchFamily="2" charset="-122"/>
                <a:cs typeface="Times New Roman" panose="02020603050405020304" pitchFamily="18" charset="0"/>
              </a:rPr>
              <a:t>最</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能描述肥尾，指数分布（</a:t>
            </a:r>
            <a:r>
              <a:rPr lang="zh-CN" altLang="en-US" sz="1800" kern="100" dirty="0">
                <a:solidFill>
                  <a:srgbClr val="0432FF"/>
                </a:solidFill>
                <a:effectLst/>
                <a:latin typeface="Aptos" panose="020B0004020202020204" pitchFamily="34" charset="0"/>
                <a:ea typeface="DengXian" panose="02010600030101010101" pitchFamily="2" charset="-122"/>
                <a:cs typeface="Times New Roman" panose="02020603050405020304" pitchFamily="18" charset="0"/>
              </a:rPr>
              <a:t>蓝实线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）拟合程度最弱。</a:t>
            </a:r>
            <a:endParaRPr lang="en-GB" altLang="zh-CN"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Content Placeholder 3">
            <a:extLst>
              <a:ext uri="{FF2B5EF4-FFF2-40B4-BE49-F238E27FC236}">
                <a16:creationId xmlns:a16="http://schemas.microsoft.com/office/drawing/2014/main" id="{0DEC2A3E-FF9C-995B-3C64-DD1F2492315E}"/>
              </a:ext>
            </a:extLst>
          </p:cNvPr>
          <p:cNvPicPr>
            <a:picLocks noChangeAspect="1"/>
          </p:cNvPicPr>
          <p:nvPr/>
        </p:nvPicPr>
        <p:blipFill>
          <a:blip r:embed="rId2"/>
          <a:stretch>
            <a:fillRect/>
          </a:stretch>
        </p:blipFill>
        <p:spPr>
          <a:xfrm>
            <a:off x="4530906" y="1146761"/>
            <a:ext cx="7502487" cy="5064176"/>
          </a:xfrm>
          <a:prstGeom prst="rect">
            <a:avLst/>
          </a:prstGeom>
        </p:spPr>
      </p:pic>
      <p:pic>
        <p:nvPicPr>
          <p:cNvPr id="3" name="Picture 8" descr="Exponential Science Foundation – Medium">
            <a:extLst>
              <a:ext uri="{FF2B5EF4-FFF2-40B4-BE49-F238E27FC236}">
                <a16:creationId xmlns:a16="http://schemas.microsoft.com/office/drawing/2014/main" id="{265BC5CB-51D4-6F6D-B17D-543431FC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4B71ED5-5BBD-97CA-B37C-F0F38F643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0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02748-376C-6D39-2155-F64C9802D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79FB4-2293-5004-E92B-DCD83E1B0760}"/>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模拟</a:t>
            </a:r>
            <a:br>
              <a:rPr lang="zh-CN" altLang="en-US" sz="3200" i="0" spc="530" dirty="0"/>
            </a:br>
            <a:r>
              <a:rPr lang="en-US" altLang="zh-CN" sz="3200" i="0" spc="530" dirty="0"/>
              <a:t>Simulation</a:t>
            </a:r>
          </a:p>
        </p:txBody>
      </p:sp>
      <p:sp>
        <p:nvSpPr>
          <p:cNvPr id="3" name="Content Placeholder 2">
            <a:extLst>
              <a:ext uri="{FF2B5EF4-FFF2-40B4-BE49-F238E27FC236}">
                <a16:creationId xmlns:a16="http://schemas.microsoft.com/office/drawing/2014/main" id="{0127C3E0-2899-926D-FC86-1483C84C622C}"/>
              </a:ext>
            </a:extLst>
          </p:cNvPr>
          <p:cNvSpPr>
            <a:spLocks noGrp="1"/>
          </p:cNvSpPr>
          <p:nvPr>
            <p:ph idx="1"/>
          </p:nvPr>
        </p:nvSpPr>
        <p:spPr/>
        <p:txBody>
          <a:bodyPr/>
          <a:lstStyle/>
          <a:p>
            <a:endParaRPr lang="en-US" dirty="0"/>
          </a:p>
        </p:txBody>
      </p:sp>
      <p:pic>
        <p:nvPicPr>
          <p:cNvPr id="12290" name="Picture 2" descr="ns-3 | a discrete-event network simulator for internet systems">
            <a:extLst>
              <a:ext uri="{FF2B5EF4-FFF2-40B4-BE49-F238E27FC236}">
                <a16:creationId xmlns:a16="http://schemas.microsoft.com/office/drawing/2014/main" id="{C042A151-A48D-642F-A1E2-4F985FCFB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b="7580"/>
          <a:stretch/>
        </p:blipFill>
        <p:spPr bwMode="auto">
          <a:xfrm>
            <a:off x="5820191" y="1740986"/>
            <a:ext cx="5011192" cy="3820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805651B5-D521-E233-C4A0-43413953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4F6A63B4-5077-B8AA-E58E-546BFA0C1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3D7C-23EB-5E61-2F17-553CB4AB33DC}"/>
              </a:ext>
            </a:extLst>
          </p:cNvPr>
          <p:cNvSpPr>
            <a:spLocks noGrp="1"/>
          </p:cNvSpPr>
          <p:nvPr>
            <p:ph type="title"/>
          </p:nvPr>
        </p:nvSpPr>
        <p:spPr/>
        <p:txBody>
          <a:bodyPr/>
          <a:lstStyle/>
          <a:p>
            <a:r>
              <a:rPr lang="en-US" dirty="0" err="1"/>
              <a:t>环境编译</a:t>
            </a:r>
            <a:br>
              <a:rPr lang="en-US" dirty="0"/>
            </a:br>
            <a:r>
              <a:rPr lang="en-US" dirty="0"/>
              <a:t>Environment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5630D8-2FCA-32B4-87E5-9D1CF93BD565}"/>
                  </a:ext>
                </a:extLst>
              </p:cNvPr>
              <p:cNvSpPr>
                <a:spLocks noGrp="1"/>
              </p:cNvSpPr>
              <p:nvPr>
                <p:ph idx="1"/>
              </p:nvPr>
            </p:nvSpPr>
            <p:spPr/>
            <p:txBody>
              <a:bodyPr>
                <a:normAutofit fontScale="92500"/>
              </a:bodyPr>
              <a:lstStyle/>
              <a:p>
                <a:r>
                  <a:rPr lang="en-US" dirty="0"/>
                  <a:t>假定算力独立同分布</a:t>
                </a:r>
                <a:r>
                  <a:rPr lang="zh-CN" altLang="en-US" dirty="0"/>
                  <a:t>，每一个矿工算力都服从一个特定分布</a:t>
                </a:r>
                <a:endParaRPr lang="en-US" altLang="zh-CN" dirty="0"/>
              </a:p>
              <a:p>
                <a:r>
                  <a:rPr lang="zh-CN" altLang="en-US" dirty="0"/>
                  <a:t>根据该分布随机生成</a:t>
                </a:r>
                <a14:m>
                  <m:oMath xmlns:m="http://schemas.openxmlformats.org/officeDocument/2006/math">
                    <m:r>
                      <a:rPr lang="en-GB" sz="1800"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err="1"/>
                  <a:t>个数</a:t>
                </a:r>
                <a:r>
                  <a:rPr lang="zh-CN" altLang="en-US" dirty="0"/>
                  <a:t>，以表示</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个矿工的算力</a:t>
                </a:r>
              </a:p>
              <a:p>
                <a:r>
                  <a:rPr lang="en-US" dirty="0" err="1"/>
                  <a:t>每一个矿工随机生成一个数作为挖矿时间</a:t>
                </a:r>
                <a:r>
                  <a:rPr lang="zh-CN" altLang="en-US" dirty="0"/>
                  <a:t>，该时间分布服从指数分布，速率为该矿工算力</a:t>
                </a:r>
                <a:endParaRPr lang="en-US" altLang="zh-CN" dirty="0"/>
              </a:p>
              <a:p>
                <a:r>
                  <a:rPr lang="zh-CN" altLang="en-US" dirty="0"/>
                  <a:t>计算两个最低挖矿时间的差值</a:t>
                </a:r>
                <a:endParaRPr lang="en-US" altLang="zh-CN" dirty="0"/>
              </a:p>
              <a:p>
                <a:r>
                  <a:rPr lang="zh-CN" altLang="en-US" dirty="0"/>
                  <a:t>若差值低于区块广播时间，则有分叉；否则无</a:t>
                </a:r>
                <a:endParaRPr lang="en-US" altLang="zh-CN" dirty="0"/>
              </a:p>
              <a:p>
                <a:r>
                  <a:rPr lang="zh-CN" altLang="en-US" dirty="0"/>
                  <a:t>重复实验足够多次（如，</a:t>
                </a:r>
                <a:r>
                  <a:rPr lang="en-US" altLang="zh-CN" dirty="0"/>
                  <a:t>100</a:t>
                </a:r>
                <a:r>
                  <a:rPr lang="zh-CN" altLang="en-US" dirty="0"/>
                  <a:t>万）</a:t>
                </a:r>
                <a:endParaRPr lang="en-US" altLang="zh-CN" dirty="0"/>
              </a:p>
              <a:p>
                <a:r>
                  <a:rPr lang="zh-CN" altLang="en-US" dirty="0"/>
                  <a:t>有分叉数和实验次数比为分叉率</a:t>
                </a:r>
                <a:endParaRPr lang="en-US" dirty="0"/>
              </a:p>
            </p:txBody>
          </p:sp>
        </mc:Choice>
        <mc:Fallback xmlns="">
          <p:sp>
            <p:nvSpPr>
              <p:cNvPr id="3" name="Content Placeholder 2">
                <a:extLst>
                  <a:ext uri="{FF2B5EF4-FFF2-40B4-BE49-F238E27FC236}">
                    <a16:creationId xmlns:a16="http://schemas.microsoft.com/office/drawing/2014/main" id="{B05630D8-2FCA-32B4-87E5-9D1CF93BD565}"/>
                  </a:ext>
                </a:extLst>
              </p:cNvPr>
              <p:cNvSpPr>
                <a:spLocks noGrp="1" noRot="1" noChangeAspect="1" noMove="1" noResize="1" noEditPoints="1" noAdjustHandles="1" noChangeArrowheads="1" noChangeShapeType="1" noTextEdit="1"/>
              </p:cNvSpPr>
              <p:nvPr>
                <p:ph idx="1"/>
              </p:nvPr>
            </p:nvSpPr>
            <p:spPr>
              <a:blipFill>
                <a:blip r:embed="rId3"/>
                <a:stretch>
                  <a:fillRect l="-282"/>
                </a:stretch>
              </a:blipFill>
            </p:spPr>
            <p:txBody>
              <a:bodyPr/>
              <a:lstStyle/>
              <a:p>
                <a:r>
                  <a:rPr lang="en-US">
                    <a:noFill/>
                  </a:rPr>
                  <a:t> </a:t>
                </a:r>
              </a:p>
            </p:txBody>
          </p:sp>
        </mc:Fallback>
      </mc:AlternateContent>
      <p:pic>
        <p:nvPicPr>
          <p:cNvPr id="13314" name="Picture 2" descr="Computer Science: Algorithms">
            <a:extLst>
              <a:ext uri="{FF2B5EF4-FFF2-40B4-BE49-F238E27FC236}">
                <a16:creationId xmlns:a16="http://schemas.microsoft.com/office/drawing/2014/main" id="{A090A543-15A9-E131-6A01-144563755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982" y="4433081"/>
            <a:ext cx="4016993" cy="2256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008FC80A-19E9-4294-A1B3-18E72FA4D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B35E472B-4762-F39C-F45C-5BF23EB8AC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9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B6726A-7DA6-8A96-F96D-5EA11BD90C8B}"/>
            </a:ext>
          </a:extLst>
        </p:cNvPr>
        <p:cNvGrpSpPr/>
        <p:nvPr/>
      </p:nvGrpSpPr>
      <p:grpSpPr>
        <a:xfrm>
          <a:off x="0" y="0"/>
          <a:ext cx="0" cy="0"/>
          <a:chOff x="0" y="0"/>
          <a:chExt cx="0" cy="0"/>
        </a:xfrm>
      </p:grpSpPr>
      <p:sp>
        <p:nvSpPr>
          <p:cNvPr id="10249" name="Rectangle 1024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51" name="Rectangle 10250">
            <a:extLst>
              <a:ext uri="{FF2B5EF4-FFF2-40B4-BE49-F238E27FC236}">
                <a16:creationId xmlns:a16="http://schemas.microsoft.com/office/drawing/2014/main" id="{A7E26772-EAFC-10BB-4659-99BF2A8A1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884" y="934542"/>
            <a:ext cx="10321575" cy="499093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A606D-58FA-4D71-DC72-12B7EF2D89C5}"/>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模型验证</a:t>
            </a:r>
            <a:br>
              <a:rPr lang="zh-CN" altLang="en-US" sz="3200" i="0" spc="530" dirty="0"/>
            </a:br>
            <a:r>
              <a:rPr lang="en-US" altLang="zh-CN" sz="3200" i="0" spc="530" dirty="0"/>
              <a:t>Model verification</a:t>
            </a:r>
          </a:p>
        </p:txBody>
      </p:sp>
      <p:pic>
        <p:nvPicPr>
          <p:cNvPr id="10244" name="Picture 4" descr="✓ Check Mark Button Emoji">
            <a:extLst>
              <a:ext uri="{FF2B5EF4-FFF2-40B4-BE49-F238E27FC236}">
                <a16:creationId xmlns:a16="http://schemas.microsoft.com/office/drawing/2014/main" id="{81FC461A-2B45-BBF3-0B03-63066F169C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90797" y="1732836"/>
            <a:ext cx="3476820" cy="34768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F7D21A93-948D-E947-8EAC-24443673E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AB3905E-12C8-7662-7701-80871490E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95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87975-0D7C-1CBE-75AE-DD239F79A716}"/>
              </a:ext>
            </a:extLst>
          </p:cNvPr>
          <p:cNvSpPr>
            <a:spLocks noGrp="1"/>
          </p:cNvSpPr>
          <p:nvPr>
            <p:ph type="title"/>
          </p:nvPr>
        </p:nvSpPr>
        <p:spPr>
          <a:xfrm>
            <a:off x="0" y="-92765"/>
            <a:ext cx="8977511" cy="1073825"/>
          </a:xfrm>
        </p:spPr>
        <p:txBody>
          <a:bodyPr/>
          <a:lstStyle/>
          <a:p>
            <a:r>
              <a:rPr lang="zh-CN" altLang="en-US" dirty="0"/>
              <a:t>解析解验证</a:t>
            </a:r>
            <a:br>
              <a:rPr lang="en-US" altLang="zh-CN" dirty="0"/>
            </a:br>
            <a:r>
              <a:rPr lang="en-US" altLang="zh-CN" dirty="0"/>
              <a:t>Verification</a:t>
            </a:r>
            <a:r>
              <a:rPr lang="zh-CN" altLang="en-US" dirty="0"/>
              <a:t> </a:t>
            </a:r>
            <a:r>
              <a:rPr lang="en-GB" altLang="zh-CN" dirty="0"/>
              <a:t>of Analytical solution</a:t>
            </a:r>
            <a:endParaRPr lang="en-US" dirty="0"/>
          </a:p>
        </p:txBody>
      </p:sp>
      <p:pic>
        <p:nvPicPr>
          <p:cNvPr id="4" name="Content Placeholder 3">
            <a:extLst>
              <a:ext uri="{FF2B5EF4-FFF2-40B4-BE49-F238E27FC236}">
                <a16:creationId xmlns:a16="http://schemas.microsoft.com/office/drawing/2014/main" id="{469A83BD-07D1-C014-85E3-B4902F9D174B}"/>
              </a:ext>
            </a:extLst>
          </p:cNvPr>
          <p:cNvPicPr>
            <a:picLocks noGrp="1" noChangeAspect="1"/>
          </p:cNvPicPr>
          <p:nvPr>
            <p:ph idx="1"/>
          </p:nvPr>
        </p:nvPicPr>
        <p:blipFill>
          <a:blip r:embed="rId2"/>
          <a:stretch>
            <a:fillRect/>
          </a:stretch>
        </p:blipFill>
        <p:spPr>
          <a:xfrm>
            <a:off x="930876" y="1004251"/>
            <a:ext cx="10330247" cy="291507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2A98A8-7722-93D3-B70A-4F8AE3AEB469}"/>
                  </a:ext>
                </a:extLst>
              </p:cNvPr>
              <p:cNvSpPr txBox="1"/>
              <p:nvPr/>
            </p:nvSpPr>
            <p:spPr>
              <a:xfrm>
                <a:off x="1104650" y="4474513"/>
                <a:ext cx="10156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用分叉率</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终极解析式运算出的值和对应的模拟环境中运行得到的值高度统一</a:t>
                </a:r>
              </a:p>
              <a:p>
                <a:pPr marL="285750" indent="-285750">
                  <a:buFont typeface="Arial" panose="020B0604020202020204" pitchFamily="34" charset="0"/>
                  <a:buChar char="•"/>
                </a:pPr>
                <a:r>
                  <a:rPr lang="en-US" dirty="0" err="1"/>
                  <a:t>在算力均值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a:t>
                </a:r>
                <a:r>
                  <a:rPr lang="en-US" dirty="0" err="1"/>
                  <a:t>矿工人数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一定的情况下</a:t>
                </a:r>
                <a:r>
                  <a:rPr lang="zh-CN" altLang="en-US" dirty="0"/>
                  <a:t>，独立同分布算力的具体分布形态似乎对分叉率影响</a:t>
                </a:r>
                <a:r>
                  <a:rPr lang="zh-CN" altLang="en-GB" dirty="0"/>
                  <a:t>不大</a:t>
                </a:r>
                <a:endParaRPr lang="en-US" altLang="zh-CN" dirty="0"/>
              </a:p>
              <a:p>
                <a:pPr marL="285750" indent="-285750">
                  <a:buFont typeface="Arial" panose="020B0604020202020204" pitchFamily="34" charset="0"/>
                  <a:buChar char="•"/>
                </a:pPr>
                <a:r>
                  <a:rPr lang="en-US" dirty="0" err="1"/>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增加</a:t>
                </a:r>
              </a:p>
              <a:p>
                <a:pPr marL="285750" indent="-285750">
                  <a:buFont typeface="Arial" panose="020B0604020202020204" pitchFamily="34" charset="0"/>
                  <a:buChar char="•"/>
                </a:pPr>
                <a:r>
                  <a:rPr lang="en-US" dirty="0"/>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en-US" dirty="0"/>
                  <a:t> 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222A98A8-7722-93D3-B70A-4F8AE3AEB469}"/>
                  </a:ext>
                </a:extLst>
              </p:cNvPr>
              <p:cNvSpPr txBox="1">
                <a:spLocks noRot="1" noChangeAspect="1" noMove="1" noResize="1" noEditPoints="1" noAdjustHandles="1" noChangeArrowheads="1" noChangeShapeType="1" noTextEdit="1"/>
              </p:cNvSpPr>
              <p:nvPr/>
            </p:nvSpPr>
            <p:spPr>
              <a:xfrm>
                <a:off x="1104650" y="4474513"/>
                <a:ext cx="10156473" cy="1754326"/>
              </a:xfrm>
              <a:prstGeom prst="rect">
                <a:avLst/>
              </a:prstGeom>
              <a:blipFill>
                <a:blip r:embed="rId3"/>
                <a:stretch>
                  <a:fillRect l="-250" t="-143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057EF00F-A261-849F-24F5-EE29F7AB7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1C58B3BB-8728-FC51-026D-6A3B0E6A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D1D6-A1CB-9C11-39D0-AC049EEBEEC2}"/>
              </a:ext>
            </a:extLst>
          </p:cNvPr>
          <p:cNvSpPr>
            <a:spLocks noGrp="1"/>
          </p:cNvSpPr>
          <p:nvPr>
            <p:ph type="title"/>
          </p:nvPr>
        </p:nvSpPr>
        <p:spPr>
          <a:xfrm>
            <a:off x="1009004" y="1256988"/>
            <a:ext cx="10173992" cy="1073825"/>
          </a:xfrm>
        </p:spPr>
        <p:txBody>
          <a:bodyPr>
            <a:normAutofit fontScale="90000"/>
          </a:bodyPr>
          <a:lstStyle/>
          <a:p>
            <a:r>
              <a:rPr lang="en-US" dirty="0" err="1"/>
              <a:t>模型估测和历史观测分叉率值比较</a:t>
            </a:r>
            <a:br>
              <a:rPr lang="en-US" dirty="0"/>
            </a:br>
            <a:r>
              <a:rPr lang="en-US" altLang="zh-CN" dirty="0"/>
              <a:t>Comparison</a:t>
            </a:r>
            <a:r>
              <a:rPr lang="zh-CN" altLang="en-US" dirty="0"/>
              <a:t> </a:t>
            </a:r>
            <a:r>
              <a:rPr lang="en-US" altLang="zh-CN" dirty="0"/>
              <a:t>between Model-estimated and historically observed fork rates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FCAEBF-75A5-9E8D-35BC-302BC5306214}"/>
                  </a:ext>
                </a:extLst>
              </p:cNvPr>
              <p:cNvSpPr>
                <a:spLocks noGrp="1"/>
              </p:cNvSpPr>
              <p:nvPr>
                <p:ph idx="1"/>
              </p:nvPr>
            </p:nvSpPr>
            <p:spPr>
              <a:xfrm>
                <a:off x="1314724" y="4549972"/>
                <a:ext cx="9570990" cy="1007495"/>
              </a:xfrm>
            </p:spPr>
            <p:txBody>
              <a:bodyPr>
                <a:noAutofit/>
              </a:bodyPr>
              <a:lstStyle/>
              <a:p>
                <a:r>
                  <a:rPr lang="en-US" sz="1000" dirty="0" err="1"/>
                  <a:t>历史上分叉率逐年降低</a:t>
                </a:r>
                <a:endParaRPr lang="en-US" sz="1000" dirty="0"/>
              </a:p>
              <a:p>
                <a:r>
                  <a:rPr lang="en-US" sz="1000" dirty="0" err="1"/>
                  <a:t>趋势上和数值上</a:t>
                </a:r>
                <a:r>
                  <a:rPr lang="zh-CN" altLang="en-US" sz="1000" dirty="0"/>
                  <a:t>，用区块广播覆盖</a:t>
                </a:r>
                <a:r>
                  <a:rPr lang="en-US" altLang="zh-CN" sz="1000" dirty="0"/>
                  <a:t>50%</a:t>
                </a:r>
                <a:r>
                  <a:rPr lang="zh-CN" altLang="en-US" sz="1000" dirty="0"/>
                  <a:t>网络的时间作为最快两位矿工之间区块广播时间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估测出的值和历史观测数值比略高</a:t>
                </a:r>
                <a:r>
                  <a:rPr lang="zh-CN" altLang="en-US" sz="1000" dirty="0"/>
                  <a:t>，但</a:t>
                </a:r>
                <a:r>
                  <a:rPr lang="en-US" sz="1000" dirty="0" err="1"/>
                  <a:t>最接近</a:t>
                </a:r>
                <a:endParaRPr lang="en-US" sz="1000" dirty="0"/>
              </a:p>
              <a:p>
                <a:r>
                  <a:rPr lang="en-US" sz="1000" dirty="0" err="1"/>
                  <a:t>符合预期</a:t>
                </a:r>
                <a:r>
                  <a:rPr lang="zh-CN" altLang="en-US" sz="1000" dirty="0"/>
                  <a:t>：理论上，最快两位矿工之间传播时间的无条件中值应该接近任意两位矿工之间区块传播时间的中值；但是实际上，最快矿工（通常为大矿池）可能会聚集在地理政策有利的地段，因此预期他们之间传播时间会比所有传播时间中值稍短</a:t>
                </a:r>
                <a:endParaRPr lang="en-US" altLang="zh-CN" sz="1000" dirty="0"/>
              </a:p>
              <a:p>
                <a:r>
                  <a:rPr lang="zh-CN" altLang="en-US" sz="1000" dirty="0"/>
                  <a:t>带入历史观测的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得出的模型估测分叉率几乎和历史观测的区块广播时间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走势重合！（为什么？！）</a:t>
                </a:r>
                <a:endParaRPr lang="en-US" altLang="zh-CN" sz="1000" dirty="0"/>
              </a:p>
            </p:txBody>
          </p:sp>
        </mc:Choice>
        <mc:Fallback xmlns="">
          <p:sp>
            <p:nvSpPr>
              <p:cNvPr id="3" name="Content Placeholder 2">
                <a:extLst>
                  <a:ext uri="{FF2B5EF4-FFF2-40B4-BE49-F238E27FC236}">
                    <a16:creationId xmlns:a16="http://schemas.microsoft.com/office/drawing/2014/main" id="{42FCAEBF-75A5-9E8D-35BC-302BC5306214}"/>
                  </a:ext>
                </a:extLst>
              </p:cNvPr>
              <p:cNvSpPr>
                <a:spLocks noGrp="1" noRot="1" noChangeAspect="1" noMove="1" noResize="1" noEditPoints="1" noAdjustHandles="1" noChangeArrowheads="1" noChangeShapeType="1" noTextEdit="1"/>
              </p:cNvSpPr>
              <p:nvPr>
                <p:ph idx="1"/>
              </p:nvPr>
            </p:nvSpPr>
            <p:spPr>
              <a:xfrm>
                <a:off x="1314724" y="4549972"/>
                <a:ext cx="9570990" cy="1007495"/>
              </a:xfrm>
              <a:blipFill>
                <a:blip r:embed="rId2"/>
                <a:stretch>
                  <a:fillRect b="-387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911AA07-8A3F-FFBB-D3C5-13FA5472DF0E}"/>
              </a:ext>
            </a:extLst>
          </p:cNvPr>
          <p:cNvPicPr>
            <a:picLocks noChangeAspect="1"/>
          </p:cNvPicPr>
          <p:nvPr/>
        </p:nvPicPr>
        <p:blipFill>
          <a:blip r:embed="rId3"/>
          <a:stretch>
            <a:fillRect/>
          </a:stretch>
        </p:blipFill>
        <p:spPr>
          <a:xfrm>
            <a:off x="1369397" y="2264484"/>
            <a:ext cx="9453205" cy="2255265"/>
          </a:xfrm>
          <a:prstGeom prst="rect">
            <a:avLst/>
          </a:prstGeom>
        </p:spPr>
      </p:pic>
      <p:pic>
        <p:nvPicPr>
          <p:cNvPr id="5" name="Picture 8" descr="Exponential Science Foundation – Medium">
            <a:extLst>
              <a:ext uri="{FF2B5EF4-FFF2-40B4-BE49-F238E27FC236}">
                <a16:creationId xmlns:a16="http://schemas.microsoft.com/office/drawing/2014/main" id="{3629C24D-B58C-700B-31F1-B506458F8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25C884B8-D515-24ED-69B4-8133DA9E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5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2C-12AF-45EC-212F-1948C6038D99}"/>
              </a:ext>
            </a:extLst>
          </p:cNvPr>
          <p:cNvSpPr>
            <a:spLocks noGrp="1"/>
          </p:cNvSpPr>
          <p:nvPr>
            <p:ph type="title"/>
          </p:nvPr>
        </p:nvSpPr>
        <p:spPr/>
        <p:txBody>
          <a:bodyPr/>
          <a:lstStyle/>
          <a:p>
            <a:r>
              <a:rPr lang="en-US" dirty="0" err="1"/>
              <a:t>背景知识</a:t>
            </a:r>
            <a:br>
              <a:rPr lang="en-US" dirty="0"/>
            </a:br>
            <a:r>
              <a:rPr lang="en-US" dirty="0"/>
              <a:t>Background</a:t>
            </a:r>
          </a:p>
        </p:txBody>
      </p:sp>
      <p:sp>
        <p:nvSpPr>
          <p:cNvPr id="3" name="Content Placeholder 2">
            <a:extLst>
              <a:ext uri="{FF2B5EF4-FFF2-40B4-BE49-F238E27FC236}">
                <a16:creationId xmlns:a16="http://schemas.microsoft.com/office/drawing/2014/main" id="{89F59945-1BB4-34E7-E7D7-5F337877CEBC}"/>
              </a:ext>
            </a:extLst>
          </p:cNvPr>
          <p:cNvSpPr>
            <a:spLocks noGrp="1"/>
          </p:cNvSpPr>
          <p:nvPr>
            <p:ph idx="1"/>
          </p:nvPr>
        </p:nvSpPr>
        <p:spPr/>
        <p:txBody>
          <a:bodyPr/>
          <a:lstStyle/>
          <a:p>
            <a:pPr marL="0" indent="0">
              <a:buNone/>
            </a:pPr>
            <a:r>
              <a:rPr lang="en-US" dirty="0" err="1"/>
              <a:t>比特币区块链</a:t>
            </a:r>
            <a:endParaRPr lang="en-US" dirty="0"/>
          </a:p>
          <a:p>
            <a:r>
              <a:rPr lang="en-US" dirty="0" err="1"/>
              <a:t>分布式记账系统</a:t>
            </a:r>
            <a:endParaRPr lang="en-US" dirty="0"/>
          </a:p>
          <a:p>
            <a:pPr lvl="1"/>
            <a:r>
              <a:rPr lang="en-US" dirty="0" err="1"/>
              <a:t>记账节点称为</a:t>
            </a:r>
            <a:r>
              <a:rPr lang="zh-CN" altLang="en-US" dirty="0"/>
              <a:t>“</a:t>
            </a:r>
            <a:r>
              <a:rPr lang="en-US" dirty="0" err="1"/>
              <a:t>矿工</a:t>
            </a:r>
            <a:r>
              <a:rPr lang="zh-CN" altLang="en-US" dirty="0"/>
              <a:t>”</a:t>
            </a:r>
            <a:endParaRPr lang="en-US" dirty="0"/>
          </a:p>
          <a:p>
            <a:r>
              <a:rPr lang="en-US" dirty="0" err="1"/>
              <a:t>工作量证明共识机制</a:t>
            </a:r>
            <a:endParaRPr lang="en-US" dirty="0"/>
          </a:p>
          <a:p>
            <a:pPr lvl="1"/>
            <a:r>
              <a:rPr lang="en-US" dirty="0" err="1"/>
              <a:t>矿工争先计算一个数学难题</a:t>
            </a:r>
            <a:endParaRPr lang="en-US" dirty="0"/>
          </a:p>
          <a:p>
            <a:pPr lvl="1"/>
            <a:r>
              <a:rPr lang="en-US" dirty="0" err="1"/>
              <a:t>计算速度大体和算力</a:t>
            </a:r>
            <a:r>
              <a:rPr lang="zh-CN" altLang="en-US" dirty="0"/>
              <a:t>（“哈希率”）</a:t>
            </a:r>
            <a:r>
              <a:rPr lang="en-US" dirty="0" err="1"/>
              <a:t>成正比</a:t>
            </a:r>
            <a:endParaRPr lang="en-US" dirty="0"/>
          </a:p>
          <a:p>
            <a:pPr lvl="1"/>
            <a:r>
              <a:rPr lang="zh-CN" altLang="en-US" dirty="0"/>
              <a:t>先算好的人可以得到区块链奖励（一些比特币）</a:t>
            </a:r>
            <a:endParaRPr lang="en-US" altLang="zh-CN" dirty="0"/>
          </a:p>
          <a:p>
            <a:pPr lvl="1"/>
            <a:r>
              <a:rPr lang="zh-CN" altLang="en-US" dirty="0"/>
              <a:t>先算好的人要把“挖到”的区块广播给网络中其他矿工</a:t>
            </a:r>
            <a:endParaRPr lang="en-US" altLang="zh-CN" dirty="0"/>
          </a:p>
          <a:p>
            <a:pPr marL="457200" lvl="1" indent="0">
              <a:buNone/>
            </a:pPr>
            <a:endParaRPr lang="en-US" dirty="0"/>
          </a:p>
          <a:p>
            <a:pPr lvl="1"/>
            <a:endParaRPr lang="en-US" dirty="0"/>
          </a:p>
          <a:p>
            <a:endParaRPr lang="en-US" dirty="0"/>
          </a:p>
          <a:p>
            <a:pPr marL="0" indent="0">
              <a:buNone/>
            </a:pPr>
            <a:endParaRPr lang="en-US" dirty="0"/>
          </a:p>
        </p:txBody>
      </p:sp>
      <p:pic>
        <p:nvPicPr>
          <p:cNvPr id="8194" name="Picture 2" descr="Proof of Work – Crypviz">
            <a:extLst>
              <a:ext uri="{FF2B5EF4-FFF2-40B4-BE49-F238E27FC236}">
                <a16:creationId xmlns:a16="http://schemas.microsoft.com/office/drawing/2014/main" id="{7D7C063C-2852-5111-12D5-0885CD040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92" y="2191666"/>
            <a:ext cx="3141785" cy="31417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onential Science Foundation – Medium">
            <a:extLst>
              <a:ext uri="{FF2B5EF4-FFF2-40B4-BE49-F238E27FC236}">
                <a16:creationId xmlns:a16="http://schemas.microsoft.com/office/drawing/2014/main" id="{7DC5EE2A-DCDA-A63A-B603-6B89E3B7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ECE1A7EE-A4C0-ADCA-1189-C27DC84E9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3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5E14323-1C8F-C6FD-D6C3-0E07D39613F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filling tray with sample">
            <a:extLst>
              <a:ext uri="{FF2B5EF4-FFF2-40B4-BE49-F238E27FC236}">
                <a16:creationId xmlns:a16="http://schemas.microsoft.com/office/drawing/2014/main" id="{E2C8F2CC-1B18-9B6B-5CC3-4B4B5F3126C8}"/>
              </a:ext>
            </a:extLst>
          </p:cNvPr>
          <p:cNvPicPr>
            <a:picLocks noChangeAspect="1"/>
          </p:cNvPicPr>
          <p:nvPr/>
        </p:nvPicPr>
        <p:blipFill>
          <a:blip r:embed="rId2">
            <a:alphaModFix/>
          </a:blip>
          <a:srcRect t="13325" b="2275"/>
          <a:stretch/>
        </p:blipFill>
        <p:spPr>
          <a:xfrm>
            <a:off x="-148" y="-5291"/>
            <a:ext cx="12192000" cy="6868582"/>
          </a:xfrm>
          <a:prstGeom prst="rect">
            <a:avLst/>
          </a:prstGeom>
        </p:spPr>
      </p:pic>
      <p:sp>
        <p:nvSpPr>
          <p:cNvPr id="13" name="Rectangle 12">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Freeform: Shape 14">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6556C540-39E0-66DD-0BD3-042DA57CDEC4}"/>
              </a:ext>
            </a:extLst>
          </p:cNvPr>
          <p:cNvSpPr>
            <a:spLocks noGrp="1"/>
          </p:cNvSpPr>
          <p:nvPr>
            <p:ph type="title"/>
          </p:nvPr>
        </p:nvSpPr>
        <p:spPr>
          <a:xfrm>
            <a:off x="776883" y="2874682"/>
            <a:ext cx="4261400" cy="1660280"/>
          </a:xfrm>
          <a:noFill/>
        </p:spPr>
        <p:txBody>
          <a:bodyPr vert="horz" lIns="91440" tIns="45720" rIns="91440" bIns="45720" rtlCol="0" anchor="b">
            <a:normAutofit/>
          </a:bodyPr>
          <a:lstStyle/>
          <a:p>
            <a:pPr lvl="0"/>
            <a:r>
              <a:rPr lang="zh-CN" altLang="en-US" spc="530" noProof="0">
                <a:solidFill>
                  <a:srgbClr val="FFFFFF"/>
                </a:solidFill>
              </a:rPr>
              <a:t>场景测试</a:t>
            </a:r>
            <a:br>
              <a:rPr lang="en-US" altLang="zh-CN" spc="530" noProof="0">
                <a:solidFill>
                  <a:srgbClr val="FFFFFF"/>
                </a:solidFill>
              </a:rPr>
            </a:br>
            <a:r>
              <a:rPr lang="en-US" altLang="zh-CN" spc="530" noProof="0">
                <a:solidFill>
                  <a:srgbClr val="FFFFFF"/>
                </a:solidFill>
              </a:rPr>
              <a:t>S</a:t>
            </a:r>
            <a:r>
              <a:rPr lang="en-US" altLang="en-US" spc="530" noProof="0">
                <a:solidFill>
                  <a:srgbClr val="FFFFFF"/>
                </a:solidFill>
              </a:rPr>
              <a:t>cenario testing</a:t>
            </a:r>
            <a:endParaRPr lang="en-US" altLang="zh-CN" spc="530" noProof="0">
              <a:solidFill>
                <a:srgbClr val="FFFFFF"/>
              </a:solidFill>
            </a:endParaRPr>
          </a:p>
        </p:txBody>
      </p:sp>
      <p:pic>
        <p:nvPicPr>
          <p:cNvPr id="3" name="Picture 8" descr="Exponential Science Foundation – Medium">
            <a:extLst>
              <a:ext uri="{FF2B5EF4-FFF2-40B4-BE49-F238E27FC236}">
                <a16:creationId xmlns:a16="http://schemas.microsoft.com/office/drawing/2014/main" id="{FF1E5190-1FB7-D7C8-AF70-5B8CD18A7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701F7330-828A-DC81-EC76-9F04B6A6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4818-791D-5971-B145-0BDBEFA7FEC4}"/>
              </a:ext>
            </a:extLst>
          </p:cNvPr>
          <p:cNvSpPr>
            <a:spLocks noGrp="1"/>
          </p:cNvSpPr>
          <p:nvPr>
            <p:ph type="title"/>
          </p:nvPr>
        </p:nvSpPr>
        <p:spPr/>
        <p:txBody>
          <a:bodyPr/>
          <a:lstStyle/>
          <a:p>
            <a:r>
              <a:rPr lang="en-US" dirty="0" err="1"/>
              <a:t>分布假设影响</a:t>
            </a:r>
            <a:br>
              <a:rPr lang="en-US" dirty="0"/>
            </a:br>
            <a:r>
              <a:rPr lang="en-US" dirty="0"/>
              <a:t>different distribution assumptions</a:t>
            </a:r>
          </a:p>
        </p:txBody>
      </p:sp>
      <p:pic>
        <p:nvPicPr>
          <p:cNvPr id="4" name="Content Placeholder 3">
            <a:extLst>
              <a:ext uri="{FF2B5EF4-FFF2-40B4-BE49-F238E27FC236}">
                <a16:creationId xmlns:a16="http://schemas.microsoft.com/office/drawing/2014/main" id="{63D10439-5F35-BC9D-F4DD-DB5621A236B4}"/>
              </a:ext>
            </a:extLst>
          </p:cNvPr>
          <p:cNvPicPr>
            <a:picLocks noGrp="1" noChangeAspect="1"/>
          </p:cNvPicPr>
          <p:nvPr>
            <p:ph idx="1"/>
          </p:nvPr>
        </p:nvPicPr>
        <p:blipFill>
          <a:blip r:embed="rId2"/>
          <a:stretch>
            <a:fillRect/>
          </a:stretch>
        </p:blipFill>
        <p:spPr>
          <a:xfrm>
            <a:off x="1620641" y="2307024"/>
            <a:ext cx="8977312" cy="206643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CDB74-F627-F605-116B-8D1A09B73458}"/>
                  </a:ext>
                </a:extLst>
              </p:cNvPr>
              <p:cNvSpPr txBox="1"/>
              <p:nvPr/>
            </p:nvSpPr>
            <p:spPr>
              <a:xfrm>
                <a:off x="1104650" y="4474513"/>
                <a:ext cx="10156473"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用半</a:t>
                </a:r>
                <a:r>
                  <a:rPr lang="zh-CN" altLang="en-US" dirty="0"/>
                  <a:t>经验分布为基础，在其他条件一定的情况下</a:t>
                </a:r>
                <a:endParaRPr lang="en-US" altLang="zh-CN" dirty="0"/>
              </a:p>
              <a:p>
                <a:pPr marL="742950" lvl="1" indent="-285750">
                  <a:buFont typeface="Arial" panose="020B0604020202020204" pitchFamily="34" charset="0"/>
                  <a:buChar char="•"/>
                </a:pPr>
                <a:r>
                  <a:rPr lang="en-US" dirty="0" err="1"/>
                  <a:t>算力的分布假设是独立同分布还是仅独立分布对分叉率几乎无影响</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1200150" lvl="2" indent="-285750">
                  <a:buFont typeface="Arial" panose="020B0604020202020204" pitchFamily="34" charset="0"/>
                  <a:buChar char="•"/>
                </a:pPr>
                <a:r>
                  <a:rPr lang="zh-CN" altLang="en-US" dirty="0"/>
                  <a:t>在</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较低的区间</a:t>
                </a:r>
                <a:r>
                  <a:rPr lang="zh-CN" altLang="en-US" dirty="0"/>
                  <a:t>，增加几乎呈线性</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04CDB74-F627-F605-116B-8D1A09B73458}"/>
                  </a:ext>
                </a:extLst>
              </p:cNvPr>
              <p:cNvSpPr txBox="1">
                <a:spLocks noRot="1" noChangeAspect="1" noMove="1" noResize="1" noEditPoints="1" noAdjustHandles="1" noChangeArrowheads="1" noChangeShapeType="1" noTextEdit="1"/>
              </p:cNvSpPr>
              <p:nvPr/>
            </p:nvSpPr>
            <p:spPr>
              <a:xfrm>
                <a:off x="1104650" y="4474513"/>
                <a:ext cx="10156473" cy="2031325"/>
              </a:xfrm>
              <a:prstGeom prst="rect">
                <a:avLst/>
              </a:prstGeom>
              <a:blipFill>
                <a:blip r:embed="rId3"/>
                <a:stretch>
                  <a:fillRect l="-250" t="-1242"/>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90F3F9B4-E0B8-4C76-44CF-B241395E1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1535CEA-9865-2B17-17F1-53A089BE8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4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DB5F-8DAF-D665-ECAB-E4547385A1D0}"/>
              </a:ext>
            </a:extLst>
          </p:cNvPr>
          <p:cNvSpPr>
            <a:spLocks noGrp="1"/>
          </p:cNvSpPr>
          <p:nvPr>
            <p:ph type="title"/>
          </p:nvPr>
        </p:nvSpPr>
        <p:spPr/>
        <p:txBody>
          <a:bodyPr/>
          <a:lstStyle/>
          <a:p>
            <a:r>
              <a:rPr lang="en-US" dirty="0" err="1"/>
              <a:t>算力异质性影响</a:t>
            </a:r>
            <a:br>
              <a:rPr lang="en-US" dirty="0"/>
            </a:br>
            <a:r>
              <a:rPr lang="en-US" dirty="0"/>
              <a:t>Fork rate heterogeneity</a:t>
            </a:r>
          </a:p>
        </p:txBody>
      </p:sp>
      <p:pic>
        <p:nvPicPr>
          <p:cNvPr id="4" name="Content Placeholder 3">
            <a:extLst>
              <a:ext uri="{FF2B5EF4-FFF2-40B4-BE49-F238E27FC236}">
                <a16:creationId xmlns:a16="http://schemas.microsoft.com/office/drawing/2014/main" id="{2F641DE5-F6E3-2F54-6857-B24DE2F9BB05}"/>
              </a:ext>
            </a:extLst>
          </p:cNvPr>
          <p:cNvPicPr>
            <a:picLocks noGrp="1" noChangeAspect="1"/>
          </p:cNvPicPr>
          <p:nvPr>
            <p:ph idx="1"/>
          </p:nvPr>
        </p:nvPicPr>
        <p:blipFill>
          <a:blip r:embed="rId3"/>
          <a:stretch>
            <a:fillRect/>
          </a:stretch>
        </p:blipFill>
        <p:spPr>
          <a:xfrm>
            <a:off x="1123485" y="2483138"/>
            <a:ext cx="3776800" cy="314166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2E6401-E564-6CED-D26A-E29CE9DA918C}"/>
                  </a:ext>
                </a:extLst>
              </p:cNvPr>
              <p:cNvSpPr txBox="1"/>
              <p:nvPr/>
            </p:nvSpPr>
            <p:spPr>
              <a:xfrm>
                <a:off x="5025818" y="2592342"/>
                <a:ext cx="604269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GB" dirty="0"/>
                  <a:t>特定一种</a:t>
                </a:r>
                <a:r>
                  <a:rPr lang="zh-CN" altLang="en-US" dirty="0"/>
                  <a:t>算力分布（</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对数正态，或指数截尾的幂律分布</a:t>
                </a:r>
                <a:r>
                  <a:rPr lang="zh-CN" altLang="en-US" dirty="0"/>
                  <a:t>），总算力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oMath>
                </a14:m>
                <a:r>
                  <a:rPr lang="zh-CN" altLang="en-US" dirty="0"/>
                  <a:t>一定的情况下</a:t>
                </a:r>
                <a:endParaRPr lang="en-US" altLang="zh-CN" dirty="0"/>
              </a:p>
              <a:p>
                <a:pPr marL="742950" lvl="1" indent="-285750">
                  <a:buFont typeface="Arial" panose="020B0604020202020204" pitchFamily="34" charset="0"/>
                  <a:buChar char="•"/>
                </a:pPr>
                <a:r>
                  <a:rPr lang="en-US" dirty="0" err="1"/>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（数值轴上数值增大）</a:t>
                </a:r>
                <a:endParaRPr lang="en-US" dirty="0"/>
              </a:p>
              <a:p>
                <a:pPr marL="742950" lvl="1" indent="-285750">
                  <a:buFont typeface="Arial" panose="020B0604020202020204" pitchFamily="34" charset="0"/>
                  <a:buChar char="•"/>
                </a:pP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增加（算力均值𝑚 减少）而降低。</a:t>
                </a:r>
                <a:endParaRPr lang="en-US" altLang="zh-CN" dirty="0"/>
              </a:p>
              <a:p>
                <a:pPr marL="742950" lvl="1" indent="-285750">
                  <a:buFont typeface="Arial" panose="020B0604020202020204" pitchFamily="34" charset="0"/>
                  <a:buChar char="•"/>
                </a:pP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a:t>
                </a:r>
                <a:r>
                  <a:rPr lang="en-US" dirty="0" err="1"/>
                  <a:t>异质性增加</a:t>
                </a:r>
                <a:r>
                  <a:rPr lang="zh-CN" altLang="en-US" dirty="0"/>
                  <a:t>）</a:t>
                </a:r>
                <a:r>
                  <a:rPr lang="en-US" dirty="0" err="1"/>
                  <a:t>而降低</a:t>
                </a:r>
                <a:endParaRPr lang="en-US" dirty="0"/>
              </a:p>
              <a:p>
                <a:pPr marL="742950" lvl="1" indent="-285750">
                  <a:buFont typeface="Arial" panose="020B0604020202020204" pitchFamily="34" charset="0"/>
                  <a:buChar char="•"/>
                </a:pPr>
                <a:r>
                  <a:rPr lang="en-US" dirty="0" err="1"/>
                  <a:t>在</a:t>
                </a: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等值线上</a:t>
                </a:r>
                <a:r>
                  <a:rPr lang="zh-CN" altLang="en-US" dirty="0"/>
                  <a:t>，高</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对应低</a:t>
                </a: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，反之亦然</a:t>
                </a:r>
                <a:endParaRPr lang="en-US" dirty="0"/>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D2E6401-E564-6CED-D26A-E29CE9DA918C}"/>
                  </a:ext>
                </a:extLst>
              </p:cNvPr>
              <p:cNvSpPr txBox="1">
                <a:spLocks noRot="1" noChangeAspect="1" noMove="1" noResize="1" noEditPoints="1" noAdjustHandles="1" noChangeArrowheads="1" noChangeShapeType="1" noTextEdit="1"/>
              </p:cNvSpPr>
              <p:nvPr/>
            </p:nvSpPr>
            <p:spPr>
              <a:xfrm>
                <a:off x="5025818" y="2592342"/>
                <a:ext cx="6042697" cy="3416320"/>
              </a:xfrm>
              <a:prstGeom prst="rect">
                <a:avLst/>
              </a:prstGeom>
              <a:blipFill>
                <a:blip r:embed="rId4"/>
                <a:stretch>
                  <a:fillRect l="-629" t="-741" r="-41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3F9B1B73-79BA-A9EC-9A45-B4D0235B6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A3E80087-A66F-A736-B795-05F135C4C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9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67588-F2A1-807C-E3D9-70393BE5DC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774E08-0E7D-EEB4-67F7-6CCF7E0D193B}"/>
                  </a:ext>
                </a:extLst>
              </p:cNvPr>
              <p:cNvSpPr>
                <a:spLocks noGrp="1"/>
              </p:cNvSpPr>
              <p:nvPr>
                <p:ph type="title"/>
              </p:nvPr>
            </p:nvSpPr>
            <p:spPr>
              <a:xfrm>
                <a:off x="504507" y="0"/>
                <a:ext cx="9261793" cy="867103"/>
              </a:xfrm>
            </p:spPr>
            <p:txBody>
              <a:bodyPr>
                <a:normAutofit/>
              </a:bodyPr>
              <a:lstStyle/>
              <a:p>
                <a:r>
                  <a:rPr lang="zh-CN" altLang="en-US" sz="1600" dirty="0"/>
                  <a:t>带入历史观测的</a:t>
                </a:r>
                <a:r>
                  <a:rPr lang="en-US" sz="1600" dirty="0" err="1"/>
                  <a:t>算力均值</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𝑚</m:t>
                    </m:r>
                    <m:r>
                      <a:rPr lang="en-GB" sz="16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600" dirty="0"/>
                  <a:t>和方差</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600" dirty="0"/>
                  <a:t>得出的模型估测分叉率几乎和历史观测的区块广播时间</a:t>
                </a:r>
                <a14:m>
                  <m:oMath xmlns:m="http://schemas.openxmlformats.org/officeDocument/2006/math">
                    <m:sSub>
                      <m:sSubPr>
                        <m:ctrlP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600" dirty="0"/>
                  <a:t>走势重合！（为什么？！）</a:t>
                </a:r>
                <a:endParaRPr lang="en-US" altLang="zh-CN" sz="1600" dirty="0"/>
              </a:p>
            </p:txBody>
          </p:sp>
        </mc:Choice>
        <mc:Fallback xmlns="">
          <p:sp>
            <p:nvSpPr>
              <p:cNvPr id="2" name="Title 1">
                <a:extLst>
                  <a:ext uri="{FF2B5EF4-FFF2-40B4-BE49-F238E27FC236}">
                    <a16:creationId xmlns:a16="http://schemas.microsoft.com/office/drawing/2014/main" id="{23774E08-0E7D-EEB4-67F7-6CCF7E0D193B}"/>
                  </a:ext>
                </a:extLst>
              </p:cNvPr>
              <p:cNvSpPr>
                <a:spLocks noGrp="1" noRot="1" noChangeAspect="1" noMove="1" noResize="1" noEditPoints="1" noAdjustHandles="1" noChangeArrowheads="1" noChangeShapeType="1" noTextEdit="1"/>
              </p:cNvSpPr>
              <p:nvPr>
                <p:ph type="title"/>
              </p:nvPr>
            </p:nvSpPr>
            <p:spPr>
              <a:xfrm>
                <a:off x="504507" y="0"/>
                <a:ext cx="9261793" cy="867103"/>
              </a:xfrm>
              <a:blipFill>
                <a:blip r:embed="rId2"/>
                <a:stretch>
                  <a:fillRect l="-4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A23B5B-A54A-A0E8-03D3-2D5AB70CB930}"/>
                  </a:ext>
                </a:extLst>
              </p:cNvPr>
              <p:cNvSpPr>
                <a:spLocks noGrp="1"/>
              </p:cNvSpPr>
              <p:nvPr>
                <p:ph idx="1"/>
              </p:nvPr>
            </p:nvSpPr>
            <p:spPr>
              <a:xfrm>
                <a:off x="7153207" y="3453181"/>
                <a:ext cx="3996574" cy="971336"/>
              </a:xfrm>
            </p:spPr>
            <p:txBody>
              <a:bodyPr>
                <a:noAutofit/>
              </a:bodyPr>
              <a:lstStyle/>
              <a:p>
                <a:r>
                  <a:rPr lang="en-US" sz="1000" dirty="0"/>
                  <a:t>历史上</a:t>
                </a:r>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（计算难度归一后的数值来说）一定，因为区块时间大体稳定。</a:t>
                </a:r>
                <a:endParaRPr lang="en-US" altLang="zh-CN" sz="1000" dirty="0"/>
              </a:p>
              <a:p>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，矿工数量</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一定（即算力均值𝑚 一定），</a:t>
                </a:r>
                <a:r>
                  <a:rPr lang="en-US" sz="1000" dirty="0" err="1"/>
                  <a:t>且</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不是特别大的时候</a:t>
                </a:r>
                <a:r>
                  <a:rPr lang="zh-CN" altLang="en-US" sz="1000" dirty="0"/>
                  <a:t>，</a:t>
                </a:r>
                <a:r>
                  <a:rPr lang="en-US" sz="1000" dirty="0"/>
                  <a:t> </a:t>
                </a:r>
                <a:r>
                  <a:rPr lang="zh-CN" altLang="en-US" sz="1000" dirty="0"/>
                  <a:t>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000" dirty="0"/>
                  <a:t>和</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a:t>成正比</a:t>
                </a:r>
                <a:r>
                  <a:rPr lang="zh-CN" altLang="en-US" sz="1000" dirty="0"/>
                  <a:t>。</a:t>
                </a:r>
                <a:endParaRPr lang="en-US" sz="1000" dirty="0"/>
              </a:p>
              <a:p>
                <a:r>
                  <a:rPr lang="zh-CN" altLang="en-US" sz="1000" dirty="0"/>
                  <a:t>模型上，总算力</a:t>
                </a:r>
                <a14:m>
                  <m:oMath xmlns:m="http://schemas.openxmlformats.org/officeDocument/2006/math">
                    <m:r>
                      <m:rPr>
                        <m:sty m:val="p"/>
                      </m:rPr>
                      <a:rPr lang="el-GR" altLang="zh-CN" sz="1000" i="1">
                        <a:latin typeface="Cambria Math" panose="02040503050406030204" pitchFamily="18" charset="0"/>
                        <a:ea typeface="Cambria Math" panose="02040503050406030204" pitchFamily="18" charset="0"/>
                      </a:rPr>
                      <m:t>Λ</m:t>
                    </m:r>
                  </m:oMath>
                </a14:m>
                <a:r>
                  <a:rPr lang="zh-CN" altLang="en-US" sz="1000" dirty="0"/>
                  <a:t>一定的情况下矿工数量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增加和算力方差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降低（或反之）对分叉率影响相抵消。</a:t>
                </a:r>
                <a:endParaRPr lang="en-US" altLang="zh-CN" sz="1000" dirty="0"/>
              </a:p>
              <a:p>
                <a:r>
                  <a:rPr lang="zh-CN" altLang="en-US" sz="1000" dirty="0"/>
                  <a:t>历史上矿工数量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多（即算力均值𝑚 小）时算力方差</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低，反之亦凡。</a:t>
                </a:r>
                <a:endParaRPr lang="en-US" altLang="zh-CN" sz="1000" dirty="0"/>
              </a:p>
              <a:p>
                <a:r>
                  <a:rPr lang="zh-CN" altLang="en-US" sz="1000" dirty="0"/>
                  <a:t>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对分叉率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sz="1000" dirty="0"/>
                  <a:t>几乎抵消，</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影响成主导！</a:t>
                </a:r>
                <a:endParaRPr lang="en-US" altLang="zh-CN" sz="1000" dirty="0"/>
              </a:p>
              <a:p>
                <a:endParaRPr lang="en-US" altLang="zh-CN" sz="1000" dirty="0"/>
              </a:p>
              <a:p>
                <a:endParaRPr lang="en-US" altLang="zh-CN" sz="1000" dirty="0"/>
              </a:p>
            </p:txBody>
          </p:sp>
        </mc:Choice>
        <mc:Fallback xmlns="">
          <p:sp>
            <p:nvSpPr>
              <p:cNvPr id="3" name="Content Placeholder 2">
                <a:extLst>
                  <a:ext uri="{FF2B5EF4-FFF2-40B4-BE49-F238E27FC236}">
                    <a16:creationId xmlns:a16="http://schemas.microsoft.com/office/drawing/2014/main" id="{93A23B5B-A54A-A0E8-03D3-2D5AB70CB930}"/>
                  </a:ext>
                </a:extLst>
              </p:cNvPr>
              <p:cNvSpPr>
                <a:spLocks noGrp="1" noRot="1" noChangeAspect="1" noMove="1" noResize="1" noEditPoints="1" noAdjustHandles="1" noChangeArrowheads="1" noChangeShapeType="1" noTextEdit="1"/>
              </p:cNvSpPr>
              <p:nvPr>
                <p:ph idx="1"/>
              </p:nvPr>
            </p:nvSpPr>
            <p:spPr>
              <a:xfrm>
                <a:off x="7153207" y="3453181"/>
                <a:ext cx="3996574" cy="971336"/>
              </a:xfrm>
              <a:blipFill>
                <a:blip r:embed="rId3"/>
                <a:stretch>
                  <a:fillRect b="-1487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70021F5-9CE4-315B-51D9-9D15EBA065D3}"/>
              </a:ext>
            </a:extLst>
          </p:cNvPr>
          <p:cNvPicPr>
            <a:picLocks noChangeAspect="1"/>
          </p:cNvPicPr>
          <p:nvPr/>
        </p:nvPicPr>
        <p:blipFill>
          <a:blip r:embed="rId4"/>
          <a:stretch>
            <a:fillRect/>
          </a:stretch>
        </p:blipFill>
        <p:spPr>
          <a:xfrm>
            <a:off x="1127539" y="1053805"/>
            <a:ext cx="9104281" cy="2172022"/>
          </a:xfrm>
          <a:prstGeom prst="rect">
            <a:avLst/>
          </a:prstGeom>
        </p:spPr>
      </p:pic>
      <p:pic>
        <p:nvPicPr>
          <p:cNvPr id="5" name="Picture 4">
            <a:extLst>
              <a:ext uri="{FF2B5EF4-FFF2-40B4-BE49-F238E27FC236}">
                <a16:creationId xmlns:a16="http://schemas.microsoft.com/office/drawing/2014/main" id="{9DAA480D-BC62-383A-E394-0DACC2C6097E}"/>
              </a:ext>
            </a:extLst>
          </p:cNvPr>
          <p:cNvPicPr>
            <a:picLocks noChangeAspect="1"/>
          </p:cNvPicPr>
          <p:nvPr/>
        </p:nvPicPr>
        <p:blipFill>
          <a:blip r:embed="rId5"/>
          <a:stretch>
            <a:fillRect/>
          </a:stretch>
        </p:blipFill>
        <p:spPr>
          <a:xfrm>
            <a:off x="1127539" y="3411012"/>
            <a:ext cx="1528177" cy="2393183"/>
          </a:xfrm>
          <a:prstGeom prst="rect">
            <a:avLst/>
          </a:prstGeom>
        </p:spPr>
      </p:pic>
      <p:pic>
        <p:nvPicPr>
          <p:cNvPr id="7" name="Picture 6">
            <a:extLst>
              <a:ext uri="{FF2B5EF4-FFF2-40B4-BE49-F238E27FC236}">
                <a16:creationId xmlns:a16="http://schemas.microsoft.com/office/drawing/2014/main" id="{E9A621AF-DBC5-9D81-9F8C-8C22E2FE26BC}"/>
              </a:ext>
            </a:extLst>
          </p:cNvPr>
          <p:cNvPicPr>
            <a:picLocks noChangeAspect="1"/>
          </p:cNvPicPr>
          <p:nvPr/>
        </p:nvPicPr>
        <p:blipFill>
          <a:blip r:embed="rId6"/>
          <a:stretch>
            <a:fillRect/>
          </a:stretch>
        </p:blipFill>
        <p:spPr>
          <a:xfrm>
            <a:off x="2745010" y="3429000"/>
            <a:ext cx="1893070" cy="1898388"/>
          </a:xfrm>
          <a:prstGeom prst="rect">
            <a:avLst/>
          </a:prstGeom>
        </p:spPr>
      </p:pic>
      <p:pic>
        <p:nvPicPr>
          <p:cNvPr id="9" name="Picture 8">
            <a:extLst>
              <a:ext uri="{FF2B5EF4-FFF2-40B4-BE49-F238E27FC236}">
                <a16:creationId xmlns:a16="http://schemas.microsoft.com/office/drawing/2014/main" id="{83359276-4029-3806-3DCB-1647A8C8E551}"/>
              </a:ext>
            </a:extLst>
          </p:cNvPr>
          <p:cNvPicPr>
            <a:picLocks noChangeAspect="1"/>
          </p:cNvPicPr>
          <p:nvPr/>
        </p:nvPicPr>
        <p:blipFill>
          <a:blip r:embed="rId7"/>
          <a:stretch>
            <a:fillRect/>
          </a:stretch>
        </p:blipFill>
        <p:spPr>
          <a:xfrm>
            <a:off x="4727374" y="3453180"/>
            <a:ext cx="2336539" cy="1753671"/>
          </a:xfrm>
          <a:prstGeom prst="rect">
            <a:avLst/>
          </a:prstGeom>
        </p:spPr>
      </p:pic>
      <p:pic>
        <p:nvPicPr>
          <p:cNvPr id="6" name="Picture 8" descr="Exponential Science Foundation – Medium">
            <a:extLst>
              <a:ext uri="{FF2B5EF4-FFF2-40B4-BE49-F238E27FC236}">
                <a16:creationId xmlns:a16="http://schemas.microsoft.com/office/drawing/2014/main" id="{A992FBC0-D716-BB2C-85B2-B8118F6075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35AAA70F-9325-5049-ECF3-33C0ECE711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2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FD86A-5ECC-1018-4B88-1F462DAEBACD}"/>
              </a:ext>
            </a:extLst>
          </p:cNvPr>
          <p:cNvSpPr>
            <a:spLocks noGrp="1"/>
          </p:cNvSpPr>
          <p:nvPr>
            <p:ph idx="1"/>
          </p:nvPr>
        </p:nvSpPr>
        <p:spPr>
          <a:xfrm>
            <a:off x="5100053" y="1043890"/>
            <a:ext cx="4138003" cy="1096308"/>
          </a:xfrm>
          <a:solidFill>
            <a:schemeClr val="accent2">
              <a:lumMod val="20000"/>
              <a:lumOff val="80000"/>
            </a:schemeClr>
          </a:solidFill>
        </p:spPr>
        <p:txBody>
          <a:bodyPr>
            <a:normAutofit/>
          </a:bodyPr>
          <a:lstStyle/>
          <a:p>
            <a:pPr marL="0" indent="0">
              <a:buNone/>
            </a:pPr>
            <a:r>
              <a:rPr lang="zh-CN" altLang="en-US" dirty="0"/>
              <a:t>“零矿工”：</a:t>
            </a:r>
            <a:r>
              <a:rPr lang="zh-CN" altLang="en-GB" dirty="0"/>
              <a:t>实际</a:t>
            </a:r>
            <a:r>
              <a:rPr lang="zh-CN" altLang="en-US" dirty="0"/>
              <a:t>参与到挖矿，但是在（可能由于算力太低或运气太差）特定观测区间内没有挖到任何区块。</a:t>
            </a:r>
            <a:endParaRPr lang="en-US" altLang="zh-CN" dirty="0"/>
          </a:p>
          <a:p>
            <a:pPr marL="0" indent="0">
              <a:buNone/>
            </a:pPr>
            <a:endParaRPr lang="en-US" dirty="0"/>
          </a:p>
        </p:txBody>
      </p:sp>
      <p:pic>
        <p:nvPicPr>
          <p:cNvPr id="6" name="Picture 5">
            <a:extLst>
              <a:ext uri="{FF2B5EF4-FFF2-40B4-BE49-F238E27FC236}">
                <a16:creationId xmlns:a16="http://schemas.microsoft.com/office/drawing/2014/main" id="{16642D63-9BF7-EDA4-092C-3780CDD956D1}"/>
              </a:ext>
            </a:extLst>
          </p:cNvPr>
          <p:cNvPicPr>
            <a:picLocks noChangeAspect="1"/>
          </p:cNvPicPr>
          <p:nvPr/>
        </p:nvPicPr>
        <p:blipFill>
          <a:blip r:embed="rId2"/>
          <a:stretch>
            <a:fillRect/>
          </a:stretch>
        </p:blipFill>
        <p:spPr>
          <a:xfrm>
            <a:off x="1334170" y="2261095"/>
            <a:ext cx="8901650" cy="2335810"/>
          </a:xfrm>
          <a:prstGeom prst="rect">
            <a:avLst/>
          </a:prstGeom>
        </p:spPr>
      </p:pic>
      <p:sp>
        <p:nvSpPr>
          <p:cNvPr id="9" name="Title 1">
            <a:extLst>
              <a:ext uri="{FF2B5EF4-FFF2-40B4-BE49-F238E27FC236}">
                <a16:creationId xmlns:a16="http://schemas.microsoft.com/office/drawing/2014/main" id="{AD6D6643-2C2D-B56C-D3FB-D95EE4F2560A}"/>
              </a:ext>
            </a:extLst>
          </p:cNvPr>
          <p:cNvSpPr txBox="1">
            <a:spLocks/>
          </p:cNvSpPr>
          <p:nvPr/>
        </p:nvSpPr>
        <p:spPr>
          <a:xfrm>
            <a:off x="1211341" y="1043890"/>
            <a:ext cx="3337344" cy="107382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29B809-E46C-1813-CEC8-7E21DBC4BA09}"/>
                  </a:ext>
                </a:extLst>
              </p:cNvPr>
              <p:cNvSpPr txBox="1"/>
              <p:nvPr/>
            </p:nvSpPr>
            <p:spPr>
              <a:xfrm>
                <a:off x="1211341" y="4906099"/>
                <a:ext cx="6673494" cy="1200329"/>
              </a:xfrm>
              <a:prstGeom prst="rect">
                <a:avLst/>
              </a:prstGeom>
              <a:noFill/>
            </p:spPr>
            <p:txBody>
              <a:bodyPr wrap="none" rtlCol="0">
                <a:spAutoFit/>
              </a:bodyPr>
              <a:lstStyle/>
              <a:p>
                <a:r>
                  <a:rPr lang="zh-CN" altLang="en-US" dirty="0"/>
                  <a:t>考虑“零矿工”的存在会增加矿工数量</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a:t>
                </a:r>
                <a:endParaRPr lang="en-US" altLang="zh-CN" dirty="0"/>
              </a:p>
              <a:p>
                <a:r>
                  <a:rPr lang="zh-CN" altLang="en-US" dirty="0"/>
                  <a:t>降低</a:t>
                </a:r>
                <a:r>
                  <a:rPr lang="zh-CN" altLang="en-US" sz="1800" dirty="0"/>
                  <a:t>算力均值𝑚 ，</a:t>
                </a:r>
                <a:endParaRPr lang="en-US" altLang="zh-CN" sz="1800" dirty="0"/>
              </a:p>
              <a:p>
                <a:r>
                  <a:rPr lang="zh-CN" altLang="en-US" sz="1800" dirty="0"/>
                  <a:t>也会影响算力方差</a:t>
                </a:r>
                <a14:m>
                  <m:oMath xmlns:m="http://schemas.openxmlformats.org/officeDocument/2006/math">
                    <m:r>
                      <a:rPr lang="en-GB" sz="18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 “零矿工”数量较大时，算力方差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en-US" dirty="0"/>
                  <a:t>会降低</a:t>
                </a:r>
                <a:r>
                  <a:rPr lang="zh-CN" altLang="en-US" dirty="0"/>
                  <a:t>。</a:t>
                </a:r>
                <a:endParaRPr lang="en-US" dirty="0"/>
              </a:p>
              <a:p>
                <a:endParaRPr lang="en-US" dirty="0"/>
              </a:p>
            </p:txBody>
          </p:sp>
        </mc:Choice>
        <mc:Fallback xmlns="">
          <p:sp>
            <p:nvSpPr>
              <p:cNvPr id="13" name="TextBox 12">
                <a:extLst>
                  <a:ext uri="{FF2B5EF4-FFF2-40B4-BE49-F238E27FC236}">
                    <a16:creationId xmlns:a16="http://schemas.microsoft.com/office/drawing/2014/main" id="{AF29B809-E46C-1813-CEC8-7E21DBC4BA09}"/>
                  </a:ext>
                </a:extLst>
              </p:cNvPr>
              <p:cNvSpPr txBox="1">
                <a:spLocks noRot="1" noChangeAspect="1" noMove="1" noResize="1" noEditPoints="1" noAdjustHandles="1" noChangeArrowheads="1" noChangeShapeType="1" noTextEdit="1"/>
              </p:cNvSpPr>
              <p:nvPr/>
            </p:nvSpPr>
            <p:spPr>
              <a:xfrm>
                <a:off x="1211341" y="4906099"/>
                <a:ext cx="6673494" cy="1200329"/>
              </a:xfrm>
              <a:prstGeom prst="rect">
                <a:avLst/>
              </a:prstGeom>
              <a:blipFill>
                <a:blip r:embed="rId3"/>
                <a:stretch>
                  <a:fillRect l="-760" t="-2105"/>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B7E13032-B24A-127A-599B-859AAA26B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BEE52B21-C2F2-1216-E81F-B76C8465C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7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E5F871-2CFF-5565-54C5-BF963680C9C7}"/>
              </a:ext>
            </a:extLst>
          </p:cNvPr>
          <p:cNvPicPr>
            <a:picLocks noGrp="1" noChangeAspect="1"/>
          </p:cNvPicPr>
          <p:nvPr>
            <p:ph idx="1"/>
          </p:nvPr>
        </p:nvPicPr>
        <p:blipFill>
          <a:blip r:embed="rId2"/>
          <a:stretch>
            <a:fillRect/>
          </a:stretch>
        </p:blipFill>
        <p:spPr>
          <a:xfrm>
            <a:off x="1620442" y="2483138"/>
            <a:ext cx="5575674" cy="3141663"/>
          </a:xfrm>
          <a:prstGeom prst="rect">
            <a:avLst/>
          </a:prstGeom>
        </p:spPr>
      </p:pic>
      <p:sp>
        <p:nvSpPr>
          <p:cNvPr id="5" name="Title 1">
            <a:extLst>
              <a:ext uri="{FF2B5EF4-FFF2-40B4-BE49-F238E27FC236}">
                <a16:creationId xmlns:a16="http://schemas.microsoft.com/office/drawing/2014/main" id="{149576E5-90A5-948D-84D8-82204E9133B4}"/>
              </a:ext>
            </a:extLst>
          </p:cNvPr>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6250C2-79EF-C50F-7F28-8C4CFDEEB4AE}"/>
                  </a:ext>
                </a:extLst>
              </p:cNvPr>
              <p:cNvSpPr txBox="1"/>
              <p:nvPr/>
            </p:nvSpPr>
            <p:spPr>
              <a:xfrm>
                <a:off x="7331956" y="2598595"/>
                <a:ext cx="3622737" cy="3416320"/>
              </a:xfrm>
              <a:prstGeom prst="rect">
                <a:avLst/>
              </a:prstGeom>
              <a:noFill/>
            </p:spPr>
            <p:txBody>
              <a:bodyPr wrap="square" rtlCol="0">
                <a:spAutoFit/>
              </a:bodyPr>
              <a:lstStyle/>
              <a:p>
                <a:r>
                  <a:rPr lang="zh-CN" altLang="en-US" dirty="0"/>
                  <a:t>总算力</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oMath>
                </a14:m>
                <a:r>
                  <a:rPr lang="zh-CN" altLang="en-US" dirty="0"/>
                  <a:t>，非“零矿工” 数量</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和方差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GB" dirty="0"/>
                  <a:t>一定</a:t>
                </a:r>
                <a:r>
                  <a:rPr lang="zh-CN" altLang="en-US" dirty="0"/>
                  <a:t>时：</a:t>
                </a:r>
                <a:endParaRPr lang="en-GB" altLang="zh-CN" dirty="0"/>
              </a:p>
              <a:p>
                <a:pPr marL="285750" indent="-285750">
                  <a:buFont typeface="Arial" panose="020B0604020202020204" pitchFamily="34" charset="0"/>
                  <a:buChar char="•"/>
                </a:pPr>
                <a:r>
                  <a:rPr lang="zh-CN" altLang="en-US" dirty="0"/>
                  <a:t>“零矿工”数量</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e>
                      <m:sub>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zh-CN" altLang="en-US" dirty="0"/>
                  <a:t>算力分布具体形状对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GB" altLang="zh-CN" dirty="0"/>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146250C2-79EF-C50F-7F28-8C4CFDEEB4AE}"/>
                  </a:ext>
                </a:extLst>
              </p:cNvPr>
              <p:cNvSpPr txBox="1">
                <a:spLocks noRot="1" noChangeAspect="1" noMove="1" noResize="1" noEditPoints="1" noAdjustHandles="1" noChangeArrowheads="1" noChangeShapeType="1" noTextEdit="1"/>
              </p:cNvSpPr>
              <p:nvPr/>
            </p:nvSpPr>
            <p:spPr>
              <a:xfrm>
                <a:off x="7331956" y="2598595"/>
                <a:ext cx="3622737" cy="3416320"/>
              </a:xfrm>
              <a:prstGeom prst="rect">
                <a:avLst/>
              </a:prstGeom>
              <a:blipFill>
                <a:blip r:embed="rId3"/>
                <a:stretch>
                  <a:fillRect l="-1399" t="-741"/>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79190A7B-13C0-7C3A-91A2-DD715F346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UCL Computer Science | London">
            <a:extLst>
              <a:ext uri="{FF2B5EF4-FFF2-40B4-BE49-F238E27FC236}">
                <a16:creationId xmlns:a16="http://schemas.microsoft.com/office/drawing/2014/main" id="{1C282D27-5D84-9956-4A49-12DD9DE12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6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D45700A-8175-BBE3-6681-8BC05AB394BB}"/>
            </a:ext>
          </a:extLst>
        </p:cNvPr>
        <p:cNvGrpSpPr/>
        <p:nvPr/>
      </p:nvGrpSpPr>
      <p:grpSpPr>
        <a:xfrm>
          <a:off x="0" y="0"/>
          <a:ext cx="0" cy="0"/>
          <a:chOff x="0" y="0"/>
          <a:chExt cx="0" cy="0"/>
        </a:xfrm>
      </p:grpSpPr>
      <p:sp>
        <p:nvSpPr>
          <p:cNvPr id="16391" name="Rectangle 1639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393" name="Rectangle 16392">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Interpretation — Aportto">
            <a:extLst>
              <a:ext uri="{FF2B5EF4-FFF2-40B4-BE49-F238E27FC236}">
                <a16:creationId xmlns:a16="http://schemas.microsoft.com/office/drawing/2014/main" id="{B51C1D33-047E-C9FD-D9AB-FE0AF15182F6}"/>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5730"/>
          <a:stretch/>
        </p:blipFill>
        <p:spPr bwMode="auto">
          <a:xfrm flipH="1">
            <a:off x="1" y="10"/>
            <a:ext cx="1219199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60BD31-06FC-BC3B-E374-A89E5906B347}"/>
              </a:ext>
            </a:extLst>
          </p:cNvPr>
          <p:cNvSpPr>
            <a:spLocks noGrp="1"/>
          </p:cNvSpPr>
          <p:nvPr>
            <p:ph type="title"/>
          </p:nvPr>
        </p:nvSpPr>
        <p:spPr>
          <a:xfrm>
            <a:off x="7169865" y="2398143"/>
            <a:ext cx="4321549" cy="2116348"/>
          </a:xfrm>
          <a:noFill/>
        </p:spPr>
        <p:txBody>
          <a:bodyPr vert="horz" lIns="91440" tIns="45720" rIns="91440" bIns="45720" rtlCol="0" anchor="b">
            <a:normAutofit/>
          </a:bodyPr>
          <a:lstStyle/>
          <a:p>
            <a:pPr algn="r"/>
            <a:r>
              <a:rPr lang="zh-CN" altLang="en-GB" sz="3200" spc="530" dirty="0">
                <a:solidFill>
                  <a:schemeClr val="accent1">
                    <a:lumMod val="60000"/>
                    <a:lumOff val="40000"/>
                  </a:schemeClr>
                </a:solidFill>
              </a:rPr>
              <a:t>结论</a:t>
            </a:r>
            <a:br>
              <a:rPr lang="en-US" altLang="zh-CN" sz="3200" i="0" spc="530" dirty="0">
                <a:solidFill>
                  <a:schemeClr val="accent1">
                    <a:lumMod val="60000"/>
                    <a:lumOff val="40000"/>
                  </a:schemeClr>
                </a:solidFill>
              </a:rPr>
            </a:br>
            <a:r>
              <a:rPr lang="en-US" sz="3200" spc="530" dirty="0">
                <a:solidFill>
                  <a:schemeClr val="accent1">
                    <a:lumMod val="60000"/>
                    <a:lumOff val="40000"/>
                  </a:schemeClr>
                </a:solidFill>
              </a:rPr>
              <a:t>conclusion</a:t>
            </a:r>
          </a:p>
        </p:txBody>
      </p:sp>
      <p:sp>
        <p:nvSpPr>
          <p:cNvPr id="16397" name="Freeform: Shape 16396">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3198" y="931856"/>
            <a:ext cx="10324260" cy="499496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8" descr="Exponential Science Foundation – Medium">
            <a:extLst>
              <a:ext uri="{FF2B5EF4-FFF2-40B4-BE49-F238E27FC236}">
                <a16:creationId xmlns:a16="http://schemas.microsoft.com/office/drawing/2014/main" id="{3BAE0BAB-1659-F62B-AE14-ED8C385D9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79D5F99-96E1-A83D-8063-AC271409A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46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91B87-F8DF-0D61-638A-9626F0BF7777}"/>
              </a:ext>
            </a:extLst>
          </p:cNvPr>
          <p:cNvSpPr>
            <a:spLocks noGrp="1"/>
          </p:cNvSpPr>
          <p:nvPr>
            <p:ph idx="1"/>
          </p:nvPr>
        </p:nvSpPr>
        <p:spPr>
          <a:xfrm>
            <a:off x="1054924" y="1065852"/>
            <a:ext cx="10082151" cy="4503676"/>
          </a:xfrm>
        </p:spPr>
        <p:txBody>
          <a:bodyPr>
            <a:normAutofit fontScale="92500" lnSpcReduction="10000"/>
          </a:bodyPr>
          <a:lstStyle/>
          <a:p>
            <a:r>
              <a:rPr lang="zh-CN" altLang="en-US" dirty="0"/>
              <a:t>区块链网络</a:t>
            </a:r>
            <a:r>
              <a:rPr lang="en-US" dirty="0" err="1"/>
              <a:t>分叉率可以通过解析式</a:t>
            </a:r>
            <a:r>
              <a:rPr lang="zh-CN" altLang="en-US" dirty="0"/>
              <a:t>利用网络拓扑结构（距离，广播速度）和节点矿工算力分布来迅速预测出，</a:t>
            </a:r>
            <a:r>
              <a:rPr lang="en-US" dirty="0" err="1"/>
              <a:t>形式化地阐释了并量化了分叉率和这些因素的关系</a:t>
            </a:r>
            <a:r>
              <a:rPr lang="zh-CN" altLang="en-US" dirty="0"/>
              <a:t>：</a:t>
            </a:r>
            <a:endParaRPr lang="en-US" altLang="zh-CN" dirty="0"/>
          </a:p>
          <a:p>
            <a:pPr lvl="1"/>
            <a:r>
              <a:rPr lang="en-US" dirty="0" err="1"/>
              <a:t>和</a:t>
            </a:r>
            <a:r>
              <a:rPr lang="zh-CN" altLang="en-US" dirty="0"/>
              <a:t>总算力，广播速度，算力均值一定下的</a:t>
            </a:r>
            <a:r>
              <a:rPr lang="en-US" dirty="0" err="1"/>
              <a:t>矿工人数呈</a:t>
            </a:r>
            <a:r>
              <a:rPr lang="zh-CN" altLang="en-US" dirty="0"/>
              <a:t>正相关，</a:t>
            </a:r>
            <a:endParaRPr lang="en-US" altLang="zh-CN" dirty="0"/>
          </a:p>
          <a:p>
            <a:pPr lvl="1"/>
            <a:r>
              <a:rPr lang="zh-CN" altLang="en-US" dirty="0"/>
              <a:t>和总算力一定下的</a:t>
            </a:r>
            <a:r>
              <a:rPr lang="en-US" dirty="0" err="1"/>
              <a:t>矿工人数</a:t>
            </a:r>
            <a:r>
              <a:rPr lang="zh-CN" altLang="en-US" dirty="0"/>
              <a:t>，算力异质性</a:t>
            </a:r>
            <a:r>
              <a:rPr lang="en-US" dirty="0" err="1"/>
              <a:t>呈</a:t>
            </a:r>
            <a:r>
              <a:rPr lang="zh-CN" altLang="en-US" dirty="0"/>
              <a:t>负相关。</a:t>
            </a:r>
            <a:endParaRPr lang="en-US" altLang="zh-CN" dirty="0"/>
          </a:p>
          <a:p>
            <a:r>
              <a:rPr lang="en-US" dirty="0" err="1"/>
              <a:t>分叉率解析式解释了为什么历史分叉率</a:t>
            </a:r>
            <a:r>
              <a:rPr lang="en-US" b="1" dirty="0" err="1"/>
              <a:t>似乎</a:t>
            </a:r>
            <a:r>
              <a:rPr lang="en-US" dirty="0" err="1"/>
              <a:t>只和</a:t>
            </a:r>
            <a:r>
              <a:rPr lang="zh-CN" altLang="en-US" dirty="0"/>
              <a:t>区块广播时间相关</a:t>
            </a:r>
            <a:endParaRPr lang="en-US" altLang="zh-CN" dirty="0"/>
          </a:p>
          <a:p>
            <a:pPr lvl="1"/>
            <a:r>
              <a:rPr lang="zh-CN" altLang="en-US" dirty="0"/>
              <a:t>原因：和矿工数量和他们的算力异质性也相关，但是两者影响相抵消。</a:t>
            </a:r>
            <a:endParaRPr lang="en-US" altLang="zh-CN" dirty="0"/>
          </a:p>
          <a:p>
            <a:r>
              <a:rPr lang="zh-CN" altLang="en-US" dirty="0"/>
              <a:t>给出了减少分叉的方案：</a:t>
            </a:r>
            <a:endParaRPr lang="en-US" altLang="zh-CN" dirty="0"/>
          </a:p>
          <a:p>
            <a:pPr lvl="1"/>
            <a:r>
              <a:rPr lang="zh-CN" altLang="en-US" dirty="0"/>
              <a:t>增加</a:t>
            </a:r>
            <a:r>
              <a:rPr lang="en-US" dirty="0" err="1"/>
              <a:t>矿工人数</a:t>
            </a:r>
            <a:endParaRPr lang="en-US" altLang="zh-CN" dirty="0"/>
          </a:p>
          <a:p>
            <a:pPr lvl="1"/>
            <a:r>
              <a:rPr lang="zh-CN" altLang="en-US" dirty="0"/>
              <a:t>增加算力异质性（而不是大部分人拥有差不多的算力）</a:t>
            </a:r>
            <a:endParaRPr lang="en-US" altLang="zh-CN" dirty="0"/>
          </a:p>
          <a:p>
            <a:pPr lvl="1"/>
            <a:r>
              <a:rPr lang="zh-CN" altLang="en-US" dirty="0"/>
              <a:t>提高广播速度</a:t>
            </a:r>
            <a:endParaRPr lang="en-US" altLang="zh-CN" dirty="0"/>
          </a:p>
          <a:p>
            <a:r>
              <a:rPr lang="zh-CN" altLang="en-US" dirty="0"/>
              <a:t>在实际</a:t>
            </a:r>
            <a:r>
              <a:rPr lang="en-US" dirty="0" err="1"/>
              <a:t>分叉率和模型预测值严重相悖时</a:t>
            </a:r>
            <a:r>
              <a:rPr lang="zh-CN" altLang="en-US" dirty="0"/>
              <a:t>，可以推断出网络拓扑结构中隐藏信息：</a:t>
            </a:r>
            <a:endParaRPr lang="en-US" altLang="zh-CN" dirty="0"/>
          </a:p>
          <a:p>
            <a:pPr lvl="1"/>
            <a:r>
              <a:rPr lang="zh-CN" altLang="en-US" dirty="0"/>
              <a:t>比如：实际</a:t>
            </a:r>
            <a:r>
              <a:rPr lang="en-US" dirty="0" err="1"/>
              <a:t>分叉率显著低于模型预测值时</a:t>
            </a:r>
            <a:r>
              <a:rPr lang="zh-CN" altLang="en-US" dirty="0"/>
              <a:t>，可以推断出大矿工之间可能在地理上聚集，或者在挖矿上协同（而不是竞争）。</a:t>
            </a:r>
            <a:endParaRPr lang="en-US" altLang="zh-CN" dirty="0"/>
          </a:p>
          <a:p>
            <a:pPr lvl="1"/>
            <a:endParaRPr lang="en-US" altLang="zh-CN" dirty="0"/>
          </a:p>
          <a:p>
            <a:pPr lvl="1"/>
            <a:endParaRPr lang="en-US" dirty="0"/>
          </a:p>
          <a:p>
            <a:pPr lvl="1"/>
            <a:endParaRPr lang="en-US" altLang="zh-CN" dirty="0"/>
          </a:p>
          <a:p>
            <a:endParaRPr lang="en-US" dirty="0"/>
          </a:p>
        </p:txBody>
      </p:sp>
      <p:pic>
        <p:nvPicPr>
          <p:cNvPr id="2" name="Picture 8" descr="Exponential Science Foundation – Medium">
            <a:extLst>
              <a:ext uri="{FF2B5EF4-FFF2-40B4-BE49-F238E27FC236}">
                <a16:creationId xmlns:a16="http://schemas.microsoft.com/office/drawing/2014/main" id="{74550C9B-3C79-40E5-DF35-3BAA24EF3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327F73B-A4CA-A3D0-E03A-E4115B95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D123-A6D0-BC44-50B6-7B8633F68D16}"/>
              </a:ext>
            </a:extLst>
          </p:cNvPr>
          <p:cNvSpPr>
            <a:spLocks noGrp="1"/>
          </p:cNvSpPr>
          <p:nvPr>
            <p:ph type="title"/>
          </p:nvPr>
        </p:nvSpPr>
        <p:spPr/>
        <p:txBody>
          <a:bodyPr/>
          <a:lstStyle/>
          <a:p>
            <a:r>
              <a:rPr lang="en-US" dirty="0" err="1"/>
              <a:t>还有呢</a:t>
            </a:r>
            <a:r>
              <a:rPr lang="zh-CN" altLang="en-US" dirty="0"/>
              <a:t>？</a:t>
            </a:r>
            <a:br>
              <a:rPr lang="en-US" altLang="zh-CN" dirty="0"/>
            </a:br>
            <a:r>
              <a:rPr lang="en-US" altLang="zh-CN" dirty="0"/>
              <a:t>So what?</a:t>
            </a:r>
            <a:endParaRPr lang="en-US" dirty="0"/>
          </a:p>
        </p:txBody>
      </p:sp>
      <p:sp>
        <p:nvSpPr>
          <p:cNvPr id="3" name="Content Placeholder 2">
            <a:extLst>
              <a:ext uri="{FF2B5EF4-FFF2-40B4-BE49-F238E27FC236}">
                <a16:creationId xmlns:a16="http://schemas.microsoft.com/office/drawing/2014/main" id="{B86A0CA2-C080-951E-D9B3-3E89DC9E2AA5}"/>
              </a:ext>
            </a:extLst>
          </p:cNvPr>
          <p:cNvSpPr>
            <a:spLocks noGrp="1"/>
          </p:cNvSpPr>
          <p:nvPr>
            <p:ph idx="1"/>
          </p:nvPr>
        </p:nvSpPr>
        <p:spPr/>
        <p:txBody>
          <a:bodyPr/>
          <a:lstStyle/>
          <a:p>
            <a:r>
              <a:rPr lang="zh-CN" altLang="en-US" dirty="0"/>
              <a:t>自由而无用的灵魂</a:t>
            </a:r>
            <a:endParaRPr lang="en-US" altLang="zh-CN" dirty="0"/>
          </a:p>
          <a:p>
            <a:r>
              <a:rPr lang="zh-CN" altLang="en-US" dirty="0"/>
              <a:t>物理学家们的自嗨</a:t>
            </a:r>
            <a:endParaRPr lang="en-US" altLang="zh-CN" dirty="0"/>
          </a:p>
          <a:p>
            <a:r>
              <a:rPr lang="zh-CN" altLang="en-US" dirty="0"/>
              <a:t>跨学科研究的乐趣</a:t>
            </a:r>
            <a:endParaRPr lang="en-US" altLang="zh-CN" dirty="0"/>
          </a:p>
          <a:p>
            <a:pPr lvl="1"/>
            <a:endParaRPr lang="en-US" altLang="zh-CN" dirty="0"/>
          </a:p>
          <a:p>
            <a:pPr lvl="1"/>
            <a:endParaRPr lang="en-GB" altLang="zh-CN" dirty="0"/>
          </a:p>
          <a:p>
            <a:endParaRPr lang="en-US" altLang="zh-CN" dirty="0"/>
          </a:p>
          <a:p>
            <a:endParaRPr lang="en-US" dirty="0"/>
          </a:p>
        </p:txBody>
      </p:sp>
      <p:sp>
        <p:nvSpPr>
          <p:cNvPr id="5" name="TextBox 4">
            <a:extLst>
              <a:ext uri="{FF2B5EF4-FFF2-40B4-BE49-F238E27FC236}">
                <a16:creationId xmlns:a16="http://schemas.microsoft.com/office/drawing/2014/main" id="{AD04E6E3-62A5-68D4-C898-787972A121E5}"/>
              </a:ext>
            </a:extLst>
          </p:cNvPr>
          <p:cNvSpPr txBox="1"/>
          <p:nvPr/>
        </p:nvSpPr>
        <p:spPr>
          <a:xfrm>
            <a:off x="7306665" y="4885989"/>
            <a:ext cx="3048989" cy="210220"/>
          </a:xfrm>
          <a:prstGeom prst="rect">
            <a:avLst/>
          </a:prstGeom>
          <a:noFill/>
        </p:spPr>
        <p:txBody>
          <a:bodyPr wrap="square">
            <a:spAutoFit/>
          </a:bodyPr>
          <a:lstStyle/>
          <a:p>
            <a:endParaRPr lang="en-US" dirty="0"/>
          </a:p>
        </p:txBody>
      </p:sp>
      <p:pic>
        <p:nvPicPr>
          <p:cNvPr id="17414" name="Picture 6" descr="2024诺贝尔物理学奖授予Geoffrey Hinton、John Hopfield-虎嗅网">
            <a:extLst>
              <a:ext uri="{FF2B5EF4-FFF2-40B4-BE49-F238E27FC236}">
                <a16:creationId xmlns:a16="http://schemas.microsoft.com/office/drawing/2014/main" id="{89C78EEA-05DD-14DE-CB37-F048DCE8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2129327"/>
            <a:ext cx="6128460" cy="34320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C6DA72E5-4E7D-13ED-7A4A-1FF2B6EDC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3CD7BF7F-05DC-4334-ECE7-AA49110B5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178DC1FE-8814-4858-2D62-947BC8044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5670400"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7A3E0-5C79-ED4A-6CA6-BEFAB34A4334}"/>
              </a:ext>
            </a:extLst>
          </p:cNvPr>
          <p:cNvSpPr>
            <a:spLocks noGrp="1"/>
          </p:cNvSpPr>
          <p:nvPr>
            <p:ph type="title"/>
          </p:nvPr>
        </p:nvSpPr>
        <p:spPr>
          <a:xfrm>
            <a:off x="782418" y="1279153"/>
            <a:ext cx="5313582" cy="1150329"/>
          </a:xfrm>
        </p:spPr>
        <p:txBody>
          <a:bodyPr>
            <a:normAutofit/>
          </a:bodyPr>
          <a:lstStyle/>
          <a:p>
            <a:r>
              <a:rPr lang="en-US" dirty="0" err="1"/>
              <a:t>联系我</a:t>
            </a:r>
            <a:br>
              <a:rPr lang="en-US" dirty="0"/>
            </a:br>
            <a:r>
              <a:rPr lang="en-US" dirty="0"/>
              <a:t>contact</a:t>
            </a:r>
          </a:p>
        </p:txBody>
      </p:sp>
      <p:sp>
        <p:nvSpPr>
          <p:cNvPr id="3" name="Content Placeholder 2">
            <a:extLst>
              <a:ext uri="{FF2B5EF4-FFF2-40B4-BE49-F238E27FC236}">
                <a16:creationId xmlns:a16="http://schemas.microsoft.com/office/drawing/2014/main" id="{289EDE8A-6554-6F4E-B668-411ACAA4853A}"/>
              </a:ext>
            </a:extLst>
          </p:cNvPr>
          <p:cNvSpPr>
            <a:spLocks noGrp="1"/>
          </p:cNvSpPr>
          <p:nvPr>
            <p:ph idx="1"/>
          </p:nvPr>
        </p:nvSpPr>
        <p:spPr>
          <a:xfrm>
            <a:off x="1620446" y="2890881"/>
            <a:ext cx="4227462" cy="2633866"/>
          </a:xfrm>
        </p:spPr>
        <p:txBody>
          <a:bodyPr>
            <a:normAutofit/>
          </a:bodyPr>
          <a:lstStyle/>
          <a:p>
            <a:r>
              <a:rPr lang="en-US" dirty="0">
                <a:hlinkClick r:id="rId2"/>
              </a:rPr>
              <a:t>jiahua.xu@ucl.ac.uk</a:t>
            </a:r>
            <a:endParaRPr lang="en-US" dirty="0"/>
          </a:p>
          <a:p>
            <a:r>
              <a:rPr lang="en-US" dirty="0">
                <a:hlinkClick r:id="rId3"/>
              </a:rPr>
              <a:t>https://www.linkedin.com/in/jiahuaxu/</a:t>
            </a:r>
            <a:endParaRPr lang="en-US" dirty="0"/>
          </a:p>
          <a:p>
            <a:r>
              <a:rPr lang="en-US" dirty="0">
                <a:hlinkClick r:id="rId4"/>
              </a:rPr>
              <a:t>https://scholar.google.co.uk/citations?user=20GXpooAAAAJ</a:t>
            </a:r>
            <a:endParaRPr lang="en-US" dirty="0"/>
          </a:p>
          <a:p>
            <a:pPr marL="0" indent="0">
              <a:buNone/>
            </a:pPr>
            <a:endParaRPr lang="en-US" dirty="0"/>
          </a:p>
        </p:txBody>
      </p:sp>
      <p:pic>
        <p:nvPicPr>
          <p:cNvPr id="18434" name="Picture 2" descr="感谢信 －Writing a Thank You Letter in Chinese | ChineseCraze">
            <a:extLst>
              <a:ext uri="{FF2B5EF4-FFF2-40B4-BE49-F238E27FC236}">
                <a16:creationId xmlns:a16="http://schemas.microsoft.com/office/drawing/2014/main" id="{41DD65AC-4E1E-EE78-3EF2-32E801486B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37704" y="2185485"/>
            <a:ext cx="3739896" cy="248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AD2C10DB-8B9D-305C-3F3C-0DA079441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8501BB2A-3998-55CC-DCC9-34899D8E5B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1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UX Research framework to speed up your design process - Marvel Blog">
            <a:extLst>
              <a:ext uri="{FF2B5EF4-FFF2-40B4-BE49-F238E27FC236}">
                <a16:creationId xmlns:a16="http://schemas.microsoft.com/office/drawing/2014/main" id="{E802F88A-BED8-72B0-34C3-EAD924D61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01" r="31010" b="1"/>
          <a:stretch/>
        </p:blipFill>
        <p:spPr bwMode="auto">
          <a:xfrm>
            <a:off x="6096000" y="-2"/>
            <a:ext cx="6096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BA834-02EA-4C86-FD02-1FACC63FA5A5}"/>
              </a:ext>
            </a:extLst>
          </p:cNvPr>
          <p:cNvSpPr>
            <a:spLocks noGrp="1"/>
          </p:cNvSpPr>
          <p:nvPr>
            <p:ph type="title"/>
          </p:nvPr>
        </p:nvSpPr>
        <p:spPr>
          <a:xfrm>
            <a:off x="782418" y="1082448"/>
            <a:ext cx="4596406" cy="1152144"/>
          </a:xfrm>
        </p:spPr>
        <p:txBody>
          <a:bodyPr>
            <a:normAutofit/>
          </a:bodyPr>
          <a:lstStyle/>
          <a:p>
            <a:r>
              <a:rPr lang="en-US" dirty="0" err="1"/>
              <a:t>研究思路</a:t>
            </a:r>
            <a:r>
              <a:rPr lang="zh-CN" altLang="en-US" dirty="0"/>
              <a:t> </a:t>
            </a:r>
            <a:br>
              <a:rPr lang="en-GB" altLang="zh-CN" dirty="0"/>
            </a:br>
            <a:r>
              <a:rPr lang="en-US" altLang="zh-CN" dirty="0"/>
              <a:t>research</a:t>
            </a:r>
            <a:r>
              <a:rPr lang="zh-CN" altLang="en-US" dirty="0"/>
              <a:t> </a:t>
            </a:r>
            <a:r>
              <a:rPr lang="en-US" altLang="zh-CN" dirty="0"/>
              <a:t>Framework</a:t>
            </a:r>
            <a:endParaRPr lang="en-US" dirty="0"/>
          </a:p>
        </p:txBody>
      </p:sp>
      <p:graphicFrame>
        <p:nvGraphicFramePr>
          <p:cNvPr id="8" name="Content Placeholder 7">
            <a:extLst>
              <a:ext uri="{FF2B5EF4-FFF2-40B4-BE49-F238E27FC236}">
                <a16:creationId xmlns:a16="http://schemas.microsoft.com/office/drawing/2014/main" id="{1FF75A85-868C-3B3B-C38F-5DAD2239E272}"/>
              </a:ext>
            </a:extLst>
          </p:cNvPr>
          <p:cNvGraphicFramePr>
            <a:graphicFrameLocks noGrp="1"/>
          </p:cNvGraphicFramePr>
          <p:nvPr>
            <p:ph idx="1"/>
            <p:extLst>
              <p:ext uri="{D42A27DB-BD31-4B8C-83A1-F6EECF244321}">
                <p14:modId xmlns:p14="http://schemas.microsoft.com/office/powerpoint/2010/main" val="3022936676"/>
              </p:ext>
            </p:extLst>
          </p:nvPr>
        </p:nvGraphicFramePr>
        <p:xfrm>
          <a:off x="978161" y="1929803"/>
          <a:ext cx="5117839" cy="153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7">
            <a:extLst>
              <a:ext uri="{FF2B5EF4-FFF2-40B4-BE49-F238E27FC236}">
                <a16:creationId xmlns:a16="http://schemas.microsoft.com/office/drawing/2014/main" id="{B723159C-37CC-2186-63D6-91B24889B96D}"/>
              </a:ext>
            </a:extLst>
          </p:cNvPr>
          <p:cNvGraphicFramePr>
            <a:graphicFrameLocks/>
          </p:cNvGraphicFramePr>
          <p:nvPr>
            <p:extLst>
              <p:ext uri="{D42A27DB-BD31-4B8C-83A1-F6EECF244321}">
                <p14:modId xmlns:p14="http://schemas.microsoft.com/office/powerpoint/2010/main" val="24828124"/>
              </p:ext>
            </p:extLst>
          </p:nvPr>
        </p:nvGraphicFramePr>
        <p:xfrm>
          <a:off x="1433385" y="4063937"/>
          <a:ext cx="4572000" cy="10517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Left Brace 9">
            <a:extLst>
              <a:ext uri="{FF2B5EF4-FFF2-40B4-BE49-F238E27FC236}">
                <a16:creationId xmlns:a16="http://schemas.microsoft.com/office/drawing/2014/main" id="{F8C1C8AB-FE2C-868F-830D-7C0D0C46AA65}"/>
              </a:ext>
            </a:extLst>
          </p:cNvPr>
          <p:cNvSpPr/>
          <p:nvPr/>
        </p:nvSpPr>
        <p:spPr>
          <a:xfrm rot="16200000">
            <a:off x="4798938" y="2633473"/>
            <a:ext cx="365480" cy="1306013"/>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1CEB9F29-D643-C0E8-732B-D649590C836D}"/>
              </a:ext>
            </a:extLst>
          </p:cNvPr>
          <p:cNvCxnSpPr>
            <a:cxnSpLocks/>
            <a:stCxn id="10" idx="1"/>
            <a:endCxn id="9" idx="1"/>
          </p:cNvCxnSpPr>
          <p:nvPr/>
        </p:nvCxnSpPr>
        <p:spPr>
          <a:xfrm rot="5400000">
            <a:off x="2647234" y="2255371"/>
            <a:ext cx="1120597" cy="3548294"/>
          </a:xfrm>
          <a:prstGeom prst="curvedConnector4">
            <a:avLst>
              <a:gd name="adj1" fmla="val 8861"/>
              <a:gd name="adj2" fmla="val 10435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 name="Picture 8" descr="Exponential Science Foundation – Medium">
            <a:extLst>
              <a:ext uri="{FF2B5EF4-FFF2-40B4-BE49-F238E27FC236}">
                <a16:creationId xmlns:a16="http://schemas.microsoft.com/office/drawing/2014/main" id="{FF8A1333-1440-8F3E-93F0-9091B2A05F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760892C-2619-B431-6174-BD617BB8FD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9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Rectangle 3080">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70" y="930513"/>
            <a:ext cx="3740452" cy="49895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7B97-12E5-C107-7E5A-4036F6B83F94}"/>
              </a:ext>
            </a:extLst>
          </p:cNvPr>
          <p:cNvSpPr>
            <a:spLocks noGrp="1"/>
          </p:cNvSpPr>
          <p:nvPr>
            <p:ph type="title"/>
          </p:nvPr>
        </p:nvSpPr>
        <p:spPr>
          <a:xfrm>
            <a:off x="745044" y="2743199"/>
            <a:ext cx="3355901" cy="1828800"/>
          </a:xfrm>
        </p:spPr>
        <p:txBody>
          <a:bodyPr vert="horz" lIns="91440" tIns="45720" rIns="91440" bIns="45720" rtlCol="0" anchor="b">
            <a:normAutofit/>
          </a:bodyPr>
          <a:lstStyle/>
          <a:p>
            <a:r>
              <a:rPr lang="zh-CN" altLang="en-US" sz="3200" i="0" spc="530"/>
              <a:t>形式化建模</a:t>
            </a:r>
            <a:br>
              <a:rPr lang="en-US" altLang="zh-CN" sz="3200" i="0" spc="530"/>
            </a:br>
            <a:r>
              <a:rPr lang="en-US" sz="3200" i="0" spc="530"/>
              <a:t>Formal modeling</a:t>
            </a:r>
            <a:endParaRPr lang="en-US" sz="3200" spc="530"/>
          </a:p>
        </p:txBody>
      </p:sp>
      <p:pic>
        <p:nvPicPr>
          <p:cNvPr id="3074" name="Picture 2" descr="So what is mathematical modelling? | Ingeniare - Thoughts on Engineering  Education, Research and Leadership">
            <a:extLst>
              <a:ext uri="{FF2B5EF4-FFF2-40B4-BE49-F238E27FC236}">
                <a16:creationId xmlns:a16="http://schemas.microsoft.com/office/drawing/2014/main" id="{E90B98C9-79AC-3D9B-F544-C77E8F0036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8477" y="1365292"/>
            <a:ext cx="4127416" cy="41274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19C066D3-B068-800E-EBF1-9BC932313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9FE6F241-8184-2452-328B-4AB0E14C8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9581-D427-A711-8296-C0DCCC36436C}"/>
              </a:ext>
            </a:extLst>
          </p:cNvPr>
          <p:cNvSpPr>
            <a:spLocks noGrp="1"/>
          </p:cNvSpPr>
          <p:nvPr>
            <p:ph type="title"/>
          </p:nvPr>
        </p:nvSpPr>
        <p:spPr>
          <a:xfrm>
            <a:off x="1620442" y="1089980"/>
            <a:ext cx="8977511" cy="1073825"/>
          </a:xfrm>
        </p:spPr>
        <p:txBody>
          <a:bodyPr/>
          <a:lstStyle/>
          <a:p>
            <a:r>
              <a:rPr lang="en-US" dirty="0" err="1"/>
              <a:t>分叉的形成</a:t>
            </a:r>
            <a:br>
              <a:rPr lang="en-US" dirty="0"/>
            </a:br>
            <a:r>
              <a:rPr lang="en-US" dirty="0"/>
              <a:t>Fork generation</a:t>
            </a:r>
          </a:p>
        </p:txBody>
      </p:sp>
      <p:pic>
        <p:nvPicPr>
          <p:cNvPr id="4" name="Content Placeholder 4">
            <a:extLst>
              <a:ext uri="{FF2B5EF4-FFF2-40B4-BE49-F238E27FC236}">
                <a16:creationId xmlns:a16="http://schemas.microsoft.com/office/drawing/2014/main" id="{B39CB3D0-5EFC-DA39-B914-A8802B79F562}"/>
              </a:ext>
            </a:extLst>
          </p:cNvPr>
          <p:cNvPicPr>
            <a:picLocks noGrp="1" noChangeAspect="1"/>
          </p:cNvPicPr>
          <p:nvPr>
            <p:ph idx="1"/>
          </p:nvPr>
        </p:nvPicPr>
        <p:blipFill>
          <a:blip r:embed="rId3"/>
          <a:stretch>
            <a:fillRect/>
          </a:stretch>
        </p:blipFill>
        <p:spPr>
          <a:xfrm>
            <a:off x="1620641" y="2112853"/>
            <a:ext cx="8977312" cy="2811686"/>
          </a:xfrm>
        </p:spPr>
      </p:pic>
      <p:graphicFrame>
        <p:nvGraphicFramePr>
          <p:cNvPr id="8" name="TextBox 5">
            <a:extLst>
              <a:ext uri="{FF2B5EF4-FFF2-40B4-BE49-F238E27FC236}">
                <a16:creationId xmlns:a16="http://schemas.microsoft.com/office/drawing/2014/main" id="{0383F35B-01CE-5047-C64B-C8D9CA1C5B9C}"/>
              </a:ext>
            </a:extLst>
          </p:cNvPr>
          <p:cNvGraphicFramePr/>
          <p:nvPr>
            <p:extLst>
              <p:ext uri="{D42A27DB-BD31-4B8C-83A1-F6EECF244321}">
                <p14:modId xmlns:p14="http://schemas.microsoft.com/office/powerpoint/2010/main" val="3452443596"/>
              </p:ext>
            </p:extLst>
          </p:nvPr>
        </p:nvGraphicFramePr>
        <p:xfrm>
          <a:off x="1051862" y="4878775"/>
          <a:ext cx="10114670" cy="2137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8" descr="Exponential Science Foundation – Medium">
            <a:extLst>
              <a:ext uri="{FF2B5EF4-FFF2-40B4-BE49-F238E27FC236}">
                <a16:creationId xmlns:a16="http://schemas.microsoft.com/office/drawing/2014/main" id="{27316E5E-C9D0-01F2-F4A2-97E9E1EAFA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511BC859-32F2-2C3A-6115-5E90E323E7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9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0221-C339-211B-7DEE-5F7BE5ECF4BD}"/>
              </a:ext>
            </a:extLst>
          </p:cNvPr>
          <p:cNvSpPr>
            <a:spLocks noGrp="1"/>
          </p:cNvSpPr>
          <p:nvPr>
            <p:ph type="title"/>
          </p:nvPr>
        </p:nvSpPr>
        <p:spPr/>
        <p:txBody>
          <a:bodyPr>
            <a:normAutofit fontScale="90000"/>
          </a:bodyPr>
          <a:lstStyle/>
          <a:p>
            <a:r>
              <a:rPr lang="en-US" dirty="0" err="1"/>
              <a:t>区块挖成</a:t>
            </a:r>
            <a:r>
              <a:rPr lang="en-US" altLang="zh-CN" dirty="0"/>
              <a:t>—</a:t>
            </a:r>
            <a:r>
              <a:rPr lang="zh-CN" altLang="en-US" dirty="0"/>
              <a:t>伯努利過程</a:t>
            </a:r>
            <a:br>
              <a:rPr lang="en-US" altLang="zh-CN" dirty="0"/>
            </a:br>
            <a:r>
              <a:rPr lang="en-US" altLang="zh-CN" dirty="0"/>
              <a:t>Arrival of Mined block – a Bernoulli process</a:t>
            </a:r>
            <a:endParaRPr lang="en-US" dirty="0"/>
          </a:p>
        </p:txBody>
      </p:sp>
      <p:pic>
        <p:nvPicPr>
          <p:cNvPr id="4098" name="Picture 2" descr="Figure">
            <a:extLst>
              <a:ext uri="{FF2B5EF4-FFF2-40B4-BE49-F238E27FC236}">
                <a16:creationId xmlns:a16="http://schemas.microsoft.com/office/drawing/2014/main" id="{E3EF2916-24D8-6D6F-1FC2-03CEA0BACF7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143" b="12610"/>
          <a:stretch/>
        </p:blipFill>
        <p:spPr bwMode="auto">
          <a:xfrm>
            <a:off x="7836667" y="2505670"/>
            <a:ext cx="3003931" cy="26315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44A2CF-DBFA-456C-57FD-C620E8AEF28B}"/>
                  </a:ext>
                </a:extLst>
              </p:cNvPr>
              <p:cNvSpPr txBox="1"/>
              <p:nvPr/>
            </p:nvSpPr>
            <p:spPr>
              <a:xfrm>
                <a:off x="986011" y="3705999"/>
                <a:ext cx="6097836" cy="13494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GB" sz="2000" b="0" i="1" smtClean="0">
                              <a:solidFill>
                                <a:srgbClr val="836967"/>
                              </a:solidFill>
                              <a:latin typeface="Cambria Math" panose="02040503050406030204" pitchFamily="18" charset="0"/>
                            </a:rPr>
                            <m:t>𝑆</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GB" sz="2000" b="0" i="1" smtClean="0">
                              <a:latin typeface="Cambria Math" panose="02040503050406030204" pitchFamily="18" charset="0"/>
                            </a:rPr>
                            <m:t>𝑡</m:t>
                          </m:r>
                        </m:sub>
                        <m:sup>
                          <m:r>
                            <a:rPr lang="en-GB" sz="2000" b="0" i="1" smtClean="0">
                              <a:latin typeface="Cambria Math" panose="02040503050406030204" pitchFamily="18" charset="0"/>
                              <a:ea typeface="Cambria Math" panose="02040503050406030204" pitchFamily="18" charset="0"/>
                            </a:rPr>
                            <m:t>∞</m:t>
                          </m:r>
                        </m:sup>
                        <m:e>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e>
                      </m:nary>
                      <m:r>
                        <a:rPr lang="en-US" sz="2000" i="1" smtClean="0">
                          <a:latin typeface="Cambria Math" panose="02040503050406030204" pitchFamily="18" charset="0"/>
                        </a:rPr>
                        <m:t>ⅆ</m:t>
                      </m:r>
                      <m:r>
                        <a:rPr lang="en-GB" sz="2000" b="0" i="1" smtClean="0">
                          <a:latin typeface="Cambria Math" panose="02040503050406030204" pitchFamily="18" charset="0"/>
                        </a:rPr>
                        <m:t>𝑡</m:t>
                      </m:r>
                      <m:r>
                        <a:rPr lang="en-GB" sz="2000" b="0" i="1" smtClean="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GB" sz="2000" b="0" i="1" smtClean="0">
                              <a:solidFill>
                                <a:srgbClr val="836967"/>
                              </a:solidFill>
                              <a:latin typeface="Cambria Math" panose="02040503050406030204" pitchFamily="18" charset="0"/>
                            </a:rPr>
                            <m:t>1</m:t>
                          </m:r>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p:txBody>
          </p:sp>
        </mc:Choice>
        <mc:Fallback xmlns="">
          <p:sp>
            <p:nvSpPr>
              <p:cNvPr id="6" name="TextBox 5">
                <a:extLst>
                  <a:ext uri="{FF2B5EF4-FFF2-40B4-BE49-F238E27FC236}">
                    <a16:creationId xmlns:a16="http://schemas.microsoft.com/office/drawing/2014/main" id="{0544A2CF-DBFA-456C-57FD-C620E8AEF28B}"/>
                  </a:ext>
                </a:extLst>
              </p:cNvPr>
              <p:cNvSpPr txBox="1">
                <a:spLocks noRot="1" noChangeAspect="1" noMove="1" noResize="1" noEditPoints="1" noAdjustHandles="1" noChangeArrowheads="1" noChangeShapeType="1" noTextEdit="1"/>
              </p:cNvSpPr>
              <p:nvPr/>
            </p:nvSpPr>
            <p:spPr>
              <a:xfrm>
                <a:off x="986011" y="3705999"/>
                <a:ext cx="6097836" cy="1349408"/>
              </a:xfrm>
              <a:prstGeom prst="rect">
                <a:avLst/>
              </a:prstGeom>
              <a:blipFill>
                <a:blip r:embed="rId3"/>
                <a:stretch>
                  <a:fillRect t="-47664" b="-134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E321A9-09CB-297B-A0A4-A366E2FCD6B1}"/>
                  </a:ext>
                </a:extLst>
              </p:cNvPr>
              <p:cNvSpPr txBox="1"/>
              <p:nvPr/>
            </p:nvSpPr>
            <p:spPr>
              <a:xfrm>
                <a:off x="1620442" y="2505670"/>
                <a:ext cx="5022730" cy="1200329"/>
              </a:xfrm>
              <a:prstGeom prst="rect">
                <a:avLst/>
              </a:prstGeom>
              <a:noFill/>
            </p:spPr>
            <p:txBody>
              <a:bodyPr wrap="square" rtlCol="0">
                <a:spAutoFit/>
              </a:bodyPr>
              <a:lstStyle/>
              <a:p>
                <a:r>
                  <a:rPr lang="en-US" dirty="0" err="1"/>
                  <a:t>每一个矿工</a:t>
                </a:r>
                <a:r>
                  <a:rPr lang="en-US" sz="1800" dirty="0"/>
                  <a:t> </a:t>
                </a:r>
                <a14:m>
                  <m:oMath xmlns:m="http://schemas.openxmlformats.org/officeDocument/2006/math">
                    <m:r>
                      <a:rPr lang="en-US" sz="1800" i="1" smtClean="0">
                        <a:latin typeface="Cambria Math" panose="02040503050406030204" pitchFamily="18" charset="0"/>
                      </a:rPr>
                      <m:t>𝑖</m:t>
                    </m:r>
                  </m:oMath>
                </a14:m>
                <a:r>
                  <a:rPr lang="en-US" dirty="0"/>
                  <a:t>对应的算力为</a:t>
                </a:r>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𝑖</m:t>
                        </m:r>
                      </m:sub>
                    </m:sSub>
                  </m:oMath>
                </a14:m>
                <a:endParaRPr lang="en-US" dirty="0"/>
              </a:p>
              <a:p>
                <a:pPr marL="285750" indent="-285750">
                  <a:buFont typeface="Wingdings" pitchFamily="2" charset="2"/>
                  <a:buChar char="v"/>
                </a:pPr>
                <a:r>
                  <a:rPr lang="en-US" dirty="0" err="1"/>
                  <a:t>算力越高</a:t>
                </a:r>
                <a:r>
                  <a:rPr lang="zh-CN" altLang="en-US" dirty="0"/>
                  <a:t>，区块挖成用时越短</a:t>
                </a:r>
                <a:endParaRPr lang="en-US" altLang="zh-CN" dirty="0"/>
              </a:p>
              <a:p>
                <a:pPr marL="285750" indent="-285750">
                  <a:buFont typeface="Wingdings" pitchFamily="2" charset="2"/>
                  <a:buChar char="v"/>
                </a:pPr>
                <a:r>
                  <a:rPr lang="zh-CN" altLang="en-US" dirty="0"/>
                  <a:t>第一个区块挖成的时间分布符合</a:t>
                </a:r>
                <a:r>
                  <a:rPr lang="zh-CN" altLang="en-US" b="1" dirty="0"/>
                  <a:t>指数分布</a:t>
                </a:r>
                <a:r>
                  <a:rPr lang="zh-CN" altLang="en-US" dirty="0"/>
                  <a:t>，其概率密度函数</a:t>
                </a:r>
                <a:r>
                  <a:rPr lang="zh-CN" altLang="en-GB" dirty="0"/>
                  <a:t>及</a:t>
                </a:r>
                <a:r>
                  <a:rPr lang="zh-CN" altLang="en-US" dirty="0"/>
                  <a:t>生存函数分别为</a:t>
                </a:r>
                <a:endParaRPr lang="en-US" dirty="0"/>
              </a:p>
            </p:txBody>
          </p:sp>
        </mc:Choice>
        <mc:Fallback xmlns="">
          <p:sp>
            <p:nvSpPr>
              <p:cNvPr id="7" name="TextBox 6">
                <a:extLst>
                  <a:ext uri="{FF2B5EF4-FFF2-40B4-BE49-F238E27FC236}">
                    <a16:creationId xmlns:a16="http://schemas.microsoft.com/office/drawing/2014/main" id="{1AE321A9-09CB-297B-A0A4-A366E2FCD6B1}"/>
                  </a:ext>
                </a:extLst>
              </p:cNvPr>
              <p:cNvSpPr txBox="1">
                <a:spLocks noRot="1" noChangeAspect="1" noMove="1" noResize="1" noEditPoints="1" noAdjustHandles="1" noChangeArrowheads="1" noChangeShapeType="1" noTextEdit="1"/>
              </p:cNvSpPr>
              <p:nvPr/>
            </p:nvSpPr>
            <p:spPr>
              <a:xfrm>
                <a:off x="1620442" y="2505670"/>
                <a:ext cx="5022730" cy="1200329"/>
              </a:xfrm>
              <a:prstGeom prst="rect">
                <a:avLst/>
              </a:prstGeom>
              <a:blipFill>
                <a:blip r:embed="rId4"/>
                <a:stretch>
                  <a:fillRect l="-1008" t="-2105"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062346-894A-8D46-D871-FC78F99B7BF8}"/>
                  </a:ext>
                </a:extLst>
              </p:cNvPr>
              <p:cNvSpPr txBox="1"/>
              <p:nvPr/>
            </p:nvSpPr>
            <p:spPr>
              <a:xfrm>
                <a:off x="6832733" y="2505670"/>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m:oMathPara>
                </a14:m>
                <a:endParaRPr lang="en-US" dirty="0"/>
              </a:p>
            </p:txBody>
          </p:sp>
        </mc:Choice>
        <mc:Fallback xmlns="">
          <p:sp>
            <p:nvSpPr>
              <p:cNvPr id="9" name="TextBox 8">
                <a:extLst>
                  <a:ext uri="{FF2B5EF4-FFF2-40B4-BE49-F238E27FC236}">
                    <a16:creationId xmlns:a16="http://schemas.microsoft.com/office/drawing/2014/main" id="{0A062346-894A-8D46-D871-FC78F99B7BF8}"/>
                  </a:ext>
                </a:extLst>
              </p:cNvPr>
              <p:cNvSpPr txBox="1">
                <a:spLocks noRot="1" noChangeAspect="1" noMove="1" noResize="1" noEditPoints="1" noAdjustHandles="1" noChangeArrowheads="1" noChangeShapeType="1" noTextEdit="1"/>
              </p:cNvSpPr>
              <p:nvPr/>
            </p:nvSpPr>
            <p:spPr>
              <a:xfrm>
                <a:off x="6832733" y="2505670"/>
                <a:ext cx="1409285"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B9980D-92A4-4529-1FB7-AB1FCEE0D22A}"/>
                  </a:ext>
                </a:extLst>
              </p:cNvPr>
              <p:cNvSpPr txBox="1"/>
              <p:nvPr/>
            </p:nvSpPr>
            <p:spPr>
              <a:xfrm>
                <a:off x="10014496" y="5137265"/>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solidFill>
                            <a:srgbClr val="836967"/>
                          </a:solidFill>
                          <a:latin typeface="Cambria Math" panose="02040503050406030204" pitchFamily="18" charset="0"/>
                        </a:rPr>
                        <m:t>𝑡</m:t>
                      </m:r>
                    </m:oMath>
                  </m:oMathPara>
                </a14:m>
                <a:endParaRPr lang="en-US" dirty="0"/>
              </a:p>
            </p:txBody>
          </p:sp>
        </mc:Choice>
        <mc:Fallback xmlns="">
          <p:sp>
            <p:nvSpPr>
              <p:cNvPr id="10" name="TextBox 9">
                <a:extLst>
                  <a:ext uri="{FF2B5EF4-FFF2-40B4-BE49-F238E27FC236}">
                    <a16:creationId xmlns:a16="http://schemas.microsoft.com/office/drawing/2014/main" id="{5DB9980D-92A4-4529-1FB7-AB1FCEE0D22A}"/>
                  </a:ext>
                </a:extLst>
              </p:cNvPr>
              <p:cNvSpPr txBox="1">
                <a:spLocks noRot="1" noChangeAspect="1" noMove="1" noResize="1" noEditPoints="1" noAdjustHandles="1" noChangeArrowheads="1" noChangeShapeType="1" noTextEdit="1"/>
              </p:cNvSpPr>
              <p:nvPr/>
            </p:nvSpPr>
            <p:spPr>
              <a:xfrm>
                <a:off x="10014496" y="5137265"/>
                <a:ext cx="14092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93E88-B8BF-3049-B371-1A9A1EA67C42}"/>
                  </a:ext>
                </a:extLst>
              </p:cNvPr>
              <p:cNvSpPr txBox="1"/>
              <p:nvPr/>
            </p:nvSpPr>
            <p:spPr>
              <a:xfrm>
                <a:off x="2536680" y="4978470"/>
                <a:ext cx="4703240" cy="646331"/>
              </a:xfrm>
              <a:prstGeom prst="rect">
                <a:avLst/>
              </a:prstGeom>
              <a:noFill/>
            </p:spPr>
            <p:txBody>
              <a:bodyPr wrap="square">
                <a:spAutoFit/>
              </a:bodyPr>
              <a:lstStyle/>
              <a:p>
                <a14:m>
                  <m:oMath xmlns:m="http://schemas.openxmlformats.org/officeDocument/2006/math">
                    <m:sSub>
                      <m:sSubPr>
                        <m:ctrlPr>
                          <a:rPr lang="en-US" sz="1800" i="1" smtClean="0">
                            <a:solidFill>
                              <a:srgbClr val="836967"/>
                            </a:solidFill>
                            <a:latin typeface="Cambria Math" panose="02040503050406030204" pitchFamily="18" charset="0"/>
                          </a:rPr>
                        </m:ctrlPr>
                      </m:sSubPr>
                      <m:e>
                        <m:r>
                          <a:rPr lang="en-GB" sz="1800" b="0" i="1" smtClean="0">
                            <a:solidFill>
                              <a:srgbClr val="836967"/>
                            </a:solidFill>
                            <a:latin typeface="Cambria Math" panose="02040503050406030204" pitchFamily="18" charset="0"/>
                          </a:rPr>
                          <m:t>𝑆</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a14:m>
                <a:r>
                  <a:rPr lang="en-US" dirty="0"/>
                  <a:t>: </a:t>
                </a:r>
                <a:r>
                  <a:rPr lang="en-US" dirty="0" err="1"/>
                  <a:t>矿工</a:t>
                </a:r>
                <a:r>
                  <a:rPr lang="en-US" dirty="0"/>
                  <a:t> </a:t>
                </a:r>
                <a14:m>
                  <m:oMath xmlns:m="http://schemas.openxmlformats.org/officeDocument/2006/math">
                    <m:r>
                      <a:rPr lang="en-US" i="1">
                        <a:latin typeface="Cambria Math" panose="02040503050406030204" pitchFamily="18" charset="0"/>
                      </a:rPr>
                      <m:t>𝑖</m:t>
                    </m:r>
                  </m:oMath>
                </a14:m>
                <a:r>
                  <a:rPr lang="en-US" b="1" dirty="0"/>
                  <a:t>未</a:t>
                </a:r>
                <a:r>
                  <a:rPr lang="en-US" dirty="0"/>
                  <a:t>能在时间</a:t>
                </a:r>
                <a:r>
                  <a:rPr lang="en-GB" dirty="0"/>
                  <a:t>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 </m:t>
                    </m:r>
                  </m:oMath>
                </a14:m>
                <a:r>
                  <a:rPr lang="en-US" dirty="0"/>
                  <a:t>内挖到下一个区块</a:t>
                </a:r>
              </a:p>
              <a:p>
                <a:endParaRPr lang="en-US" dirty="0"/>
              </a:p>
            </p:txBody>
          </p:sp>
        </mc:Choice>
        <mc:Fallback xmlns="">
          <p:sp>
            <p:nvSpPr>
              <p:cNvPr id="14" name="TextBox 13">
                <a:extLst>
                  <a:ext uri="{FF2B5EF4-FFF2-40B4-BE49-F238E27FC236}">
                    <a16:creationId xmlns:a16="http://schemas.microsoft.com/office/drawing/2014/main" id="{99693E88-B8BF-3049-B371-1A9A1EA67C42}"/>
                  </a:ext>
                </a:extLst>
              </p:cNvPr>
              <p:cNvSpPr txBox="1">
                <a:spLocks noRot="1" noChangeAspect="1" noMove="1" noResize="1" noEditPoints="1" noAdjustHandles="1" noChangeArrowheads="1" noChangeShapeType="1" noTextEdit="1"/>
              </p:cNvSpPr>
              <p:nvPr/>
            </p:nvSpPr>
            <p:spPr>
              <a:xfrm>
                <a:off x="2536680" y="4978470"/>
                <a:ext cx="4703240" cy="646331"/>
              </a:xfrm>
              <a:prstGeom prst="rect">
                <a:avLst/>
              </a:prstGeom>
              <a:blipFill>
                <a:blip r:embed="rId7"/>
                <a:stretch>
                  <a:fillRect t="-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FFDA66-4B42-1955-35AA-5B05213D6C17}"/>
                  </a:ext>
                </a:extLst>
              </p:cNvPr>
              <p:cNvSpPr txBox="1"/>
              <p:nvPr/>
            </p:nvSpPr>
            <p:spPr>
              <a:xfrm>
                <a:off x="1620441" y="5360818"/>
                <a:ext cx="8977512" cy="1348767"/>
              </a:xfrm>
              <a:prstGeom prst="rect">
                <a:avLst/>
              </a:prstGeom>
              <a:noFill/>
            </p:spPr>
            <p:txBody>
              <a:bodyPr wrap="square" rtlCol="0">
                <a:spAutoFit/>
              </a:bodyPr>
              <a:lstStyle/>
              <a:p>
                <a:r>
                  <a:rPr lang="en-US" dirty="0"/>
                  <a:t>区块时间期望为</a:t>
                </a:r>
                <a:r>
                  <a:rPr lang="en-US" sz="1800" dirty="0">
                    <a:solidFill>
                      <a:srgbClr val="836967"/>
                    </a:solidFill>
                  </a:rPr>
                  <a:t> </a:t>
                </a:r>
                <a14:m>
                  <m:oMath xmlns:m="http://schemas.openxmlformats.org/officeDocument/2006/math">
                    <m:f>
                      <m:fPr>
                        <m:ctrlPr>
                          <a:rPr lang="en-US" sz="1800" i="1">
                            <a:solidFill>
                              <a:srgbClr val="836967"/>
                            </a:solidFill>
                            <a:latin typeface="Cambria Math" panose="02040503050406030204" pitchFamily="18" charset="0"/>
                          </a:rPr>
                        </m:ctrlPr>
                      </m:fPr>
                      <m:num>
                        <m:r>
                          <a:rPr lang="en-US" altLang="zh-CN" sz="1800" b="0" i="1" smtClean="0">
                            <a:solidFill>
                              <a:srgbClr val="836967"/>
                            </a:solidFill>
                            <a:latin typeface="Cambria Math" panose="02040503050406030204" pitchFamily="18" charset="0"/>
                          </a:rPr>
                          <m:t>1</m:t>
                        </m:r>
                      </m:num>
                      <m:den>
                        <m:nary>
                          <m:naryPr>
                            <m:chr m:val="∑"/>
                            <m:subHide m:val="on"/>
                            <m:supHide m:val="on"/>
                            <m:ctrlPr>
                              <a:rPr lang="en-US" sz="1800" i="1" smtClean="0">
                                <a:latin typeface="Cambria Math" panose="02040503050406030204" pitchFamily="18" charset="0"/>
                              </a:rPr>
                            </m:ctrlPr>
                          </m:naryPr>
                          <m:sub/>
                          <m:sup/>
                          <m:e>
                            <m:r>
                              <m:rPr>
                                <m:sty m:val="p"/>
                              </m:rPr>
                              <a:rPr lang="en-US">
                                <a:latin typeface="Cambria Math" panose="02040503050406030204" pitchFamily="18" charset="0"/>
                              </a:rPr>
                              <m:t>λ</m:t>
                            </m:r>
                          </m:e>
                        </m:nary>
                      </m:den>
                    </m:f>
                  </m:oMath>
                </a14:m>
                <a:r>
                  <a:rPr lang="zh-CN" altLang="en-US" dirty="0"/>
                  <a:t>。</a:t>
                </a:r>
                <a:endParaRPr lang="en-US" altLang="zh-CN" dirty="0"/>
              </a:p>
              <a:p>
                <a:endParaRPr lang="en-US" altLang="zh-CN" dirty="0"/>
              </a:p>
              <a:p>
                <a:r>
                  <a:rPr lang="zh-CN" altLang="en-US" dirty="0"/>
                  <a:t>令</a:t>
                </a:r>
                <a:r>
                  <a:rPr lang="el-GR" altLang="zh-CN" dirty="0">
                    <a:ea typeface="Cambria Math" panose="02040503050406030204" pitchFamily="18" charset="0"/>
                  </a:rPr>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box>
                      <m:boxPr>
                        <m:ctrlPr>
                          <a:rPr lang="el-GR" altLang="zh-CN" i="1" smtClean="0">
                            <a:latin typeface="Cambria Math" panose="02040503050406030204" pitchFamily="18" charset="0"/>
                            <a:ea typeface="Cambria Math" panose="02040503050406030204" pitchFamily="18" charset="0"/>
                          </a:rPr>
                        </m:ctrlPr>
                      </m:boxPr>
                      <m:e>
                        <m:r>
                          <a:rPr lang="el-GR" altLang="zh-CN" i="1" smtClean="0">
                            <a:latin typeface="Cambria Math" panose="02040503050406030204" pitchFamily="18" charset="0"/>
                            <a:ea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m:rPr>
                                <m:sty m:val="p"/>
                              </m:rPr>
                              <a:rPr lang="en-US">
                                <a:latin typeface="Cambria Math" panose="02040503050406030204" pitchFamily="18" charset="0"/>
                              </a:rPr>
                              <m:t>λ</m:t>
                            </m:r>
                          </m:e>
                        </m:nary>
                      </m:e>
                    </m:box>
                  </m:oMath>
                </a14:m>
                <a:r>
                  <a:rPr lang="en-US" dirty="0" err="1"/>
                  <a:t>表示比特币区块链网络内总算力</a:t>
                </a:r>
                <a:r>
                  <a:rPr lang="zh-CN" altLang="en-US" dirty="0"/>
                  <a:t>，那么，因为区块时间稳定在</a:t>
                </a:r>
                <a:r>
                  <a:rPr lang="en-US" altLang="zh-CN" dirty="0"/>
                  <a:t>60</a:t>
                </a:r>
                <a:r>
                  <a:rPr lang="zh-CN" altLang="en-US" dirty="0"/>
                  <a:t>秒</a:t>
                </a:r>
                <a:r>
                  <a:rPr lang="en-US" altLang="zh-CN" dirty="0"/>
                  <a:t>/min</a:t>
                </a:r>
                <a:r>
                  <a:rPr lang="zh-CN" altLang="en-US" dirty="0"/>
                  <a:t> * </a:t>
                </a:r>
                <a:r>
                  <a:rPr lang="en-US" altLang="zh-CN" dirty="0"/>
                  <a:t>10</a:t>
                </a:r>
                <a:r>
                  <a:rPr lang="zh-CN" altLang="en-US" dirty="0"/>
                  <a:t> </a:t>
                </a:r>
                <a:r>
                  <a:rPr lang="en-US" altLang="zh-CN" dirty="0"/>
                  <a:t>min</a:t>
                </a:r>
                <a:r>
                  <a:rPr lang="zh-CN" altLang="en-US" dirty="0"/>
                  <a:t> </a:t>
                </a:r>
                <a:r>
                  <a:rPr lang="en-US" altLang="zh-CN" dirty="0"/>
                  <a:t>=</a:t>
                </a:r>
                <a:r>
                  <a:rPr lang="zh-CN" altLang="en-US" dirty="0"/>
                  <a:t> </a:t>
                </a:r>
                <a:r>
                  <a:rPr lang="en-US" altLang="zh-CN" dirty="0"/>
                  <a:t>600</a:t>
                </a:r>
                <a:r>
                  <a:rPr lang="zh-CN" altLang="en-US" dirty="0"/>
                  <a:t>秒，所以理论框架下算力总和总是约为</a:t>
                </a:r>
                <a:r>
                  <a:rPr lang="en-US" altLang="zh-CN" dirty="0"/>
                  <a:t>1/600</a:t>
                </a:r>
                <a:r>
                  <a:rPr lang="zh-CN" altLang="en-US" dirty="0"/>
                  <a:t>（挖矿难度</a:t>
                </a:r>
                <a:r>
                  <a:rPr lang="zh-CN" altLang="en-US"/>
                  <a:t>归一化后</a:t>
                </a:r>
                <a:r>
                  <a:rPr lang="zh-CN" altLang="en-US" dirty="0"/>
                  <a:t>）。</a:t>
                </a:r>
                <a:endParaRPr lang="en-US" dirty="0"/>
              </a:p>
            </p:txBody>
          </p:sp>
        </mc:Choice>
        <mc:Fallback xmlns="">
          <p:sp>
            <p:nvSpPr>
              <p:cNvPr id="15" name="TextBox 14">
                <a:extLst>
                  <a:ext uri="{FF2B5EF4-FFF2-40B4-BE49-F238E27FC236}">
                    <a16:creationId xmlns:a16="http://schemas.microsoft.com/office/drawing/2014/main" id="{DCFFDA66-4B42-1955-35AA-5B05213D6C17}"/>
                  </a:ext>
                </a:extLst>
              </p:cNvPr>
              <p:cNvSpPr txBox="1">
                <a:spLocks noRot="1" noChangeAspect="1" noMove="1" noResize="1" noEditPoints="1" noAdjustHandles="1" noChangeArrowheads="1" noChangeShapeType="1" noTextEdit="1"/>
              </p:cNvSpPr>
              <p:nvPr/>
            </p:nvSpPr>
            <p:spPr>
              <a:xfrm>
                <a:off x="1620441" y="5360818"/>
                <a:ext cx="8977512" cy="1348767"/>
              </a:xfrm>
              <a:prstGeom prst="rect">
                <a:avLst/>
              </a:prstGeom>
              <a:blipFill>
                <a:blip r:embed="rId8"/>
                <a:stretch>
                  <a:fillRect l="-565" t="-4630" b="-25926"/>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5C2549D9-383B-D13F-49CF-871128D17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577C5C47-763D-5401-2C35-43C70E6487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8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17273AD-FE88-B4CF-6663-59A363DE3719}"/>
            </a:ext>
          </a:extLst>
        </p:cNvPr>
        <p:cNvGrpSpPr/>
        <p:nvPr/>
      </p:nvGrpSpPr>
      <p:grpSpPr>
        <a:xfrm>
          <a:off x="0" y="0"/>
          <a:ext cx="0" cy="0"/>
          <a:chOff x="0" y="0"/>
          <a:chExt cx="0" cy="0"/>
        </a:xfrm>
      </p:grpSpPr>
      <p:sp>
        <p:nvSpPr>
          <p:cNvPr id="9232" name="Rectangle 9231">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34" name="Rectangle 9233">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9235">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llustrated Derivation Process: y = x/a + a/x Mathematical Steps | AI Art  Generator | Easy-Peasy.AI">
            <a:extLst>
              <a:ext uri="{FF2B5EF4-FFF2-40B4-BE49-F238E27FC236}">
                <a16:creationId xmlns:a16="http://schemas.microsoft.com/office/drawing/2014/main" id="{7B13D15B-1104-4C41-74BB-6E0FAE8D9FB5}"/>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7924" b="25826"/>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238" name="Freeform: Shape 923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A7C61581-4B08-30B5-32B1-850F2C9A0BC1}"/>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推导</a:t>
            </a:r>
            <a:br>
              <a:rPr lang="en-US" altLang="zh-CN" sz="3200" i="0" spc="530">
                <a:solidFill>
                  <a:schemeClr val="accent1">
                    <a:lumMod val="60000"/>
                    <a:lumOff val="40000"/>
                  </a:schemeClr>
                </a:solidFill>
              </a:rPr>
            </a:br>
            <a:r>
              <a:rPr lang="en-US" sz="3200" i="0" spc="530">
                <a:solidFill>
                  <a:schemeClr val="accent1">
                    <a:lumMod val="60000"/>
                    <a:lumOff val="40000"/>
                  </a:schemeClr>
                </a:solidFill>
              </a:rPr>
              <a:t>Derivation</a:t>
            </a:r>
            <a:endParaRPr lang="en-US" sz="3200" spc="530">
              <a:solidFill>
                <a:schemeClr val="accent1">
                  <a:lumMod val="60000"/>
                  <a:lumOff val="40000"/>
                </a:schemeClr>
              </a:solidFill>
            </a:endParaRPr>
          </a:p>
        </p:txBody>
      </p:sp>
      <p:pic>
        <p:nvPicPr>
          <p:cNvPr id="3" name="Picture 8" descr="Exponential Science Foundation – Medium">
            <a:extLst>
              <a:ext uri="{FF2B5EF4-FFF2-40B4-BE49-F238E27FC236}">
                <a16:creationId xmlns:a16="http://schemas.microsoft.com/office/drawing/2014/main" id="{967FA99A-635F-0223-9BB8-1F48E4464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383880C1-4B8F-3431-5909-C26AC97C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9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723D-EB60-284E-48FA-B9CBCC593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2D52F-ADB3-5601-8B45-6308CC310491}"/>
              </a:ext>
            </a:extLst>
          </p:cNvPr>
          <p:cNvSpPr>
            <a:spLocks noGrp="1"/>
          </p:cNvSpPr>
          <p:nvPr>
            <p:ph type="title"/>
          </p:nvPr>
        </p:nvSpPr>
        <p:spPr/>
        <p:txBody>
          <a:bodyPr>
            <a:normAutofit/>
          </a:bodyPr>
          <a:lstStyle/>
          <a:p>
            <a:r>
              <a:rPr lang="zh-CN" altLang="en-US" dirty="0"/>
              <a:t>分叉率计算</a:t>
            </a:r>
            <a:br>
              <a:rPr lang="en-US" altLang="zh-CN" dirty="0"/>
            </a:br>
            <a:r>
              <a:rPr lang="en-US" altLang="zh-CN" dirty="0"/>
              <a:t>Derivation of Fork Rate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B3FEE-A203-0095-586D-B8367D94EABA}"/>
                  </a:ext>
                </a:extLst>
              </p:cNvPr>
              <p:cNvSpPr>
                <a:spLocks noGrp="1"/>
              </p:cNvSpPr>
              <p:nvPr>
                <p:ph idx="1"/>
              </p:nvPr>
            </p:nvSpPr>
            <p:spPr>
              <a:xfrm>
                <a:off x="1531345" y="2419639"/>
                <a:ext cx="9384536" cy="3452351"/>
              </a:xfrm>
            </p:spPr>
            <p:txBody>
              <a:bodyPr>
                <a:normAutofit fontScale="70000" lnSpcReduction="20000"/>
              </a:bodyPr>
              <a:lstStyle/>
              <a:p>
                <a:pPr marL="0" indent="0">
                  <a:buNone/>
                </a:pPr>
                <a:r>
                  <a:rPr lang="en-US" dirty="0"/>
                  <a:t>给定矿工们的算力分布</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b="0" i="1" kern="100" smtClean="0">
                        <a:latin typeface="Cambria Math" panose="02040503050406030204" pitchFamily="18" charset="0"/>
                        <a:ea typeface="DengXian" panose="02010600030101010101" pitchFamily="2" charset="-122"/>
                        <a:cs typeface="Times New Roman" panose="02020603050405020304" pitchFamily="18" charset="0"/>
                      </a:rPr>
                      <m:t>}</m:t>
                    </m:r>
                  </m:oMath>
                </a14:m>
                <a:r>
                  <a:rPr lang="zh-CN" altLang="en-US" dirty="0"/>
                  <a:t>，</a:t>
                </a:r>
                <a:r>
                  <a:rPr lang="en-US" dirty="0"/>
                  <a:t>两个最快矿工挖矿时间分别为</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和</a:t>
                </a:r>
                <a:r>
                  <a:rPr lang="en-US" kern="100" dirty="0">
                    <a:ea typeface="DengXian" panose="02010600030101010101" pitchFamily="2" charset="-122"/>
                    <a:cs typeface="Times New Roman" panose="02020603050405020304" pitchFamily="18" charset="0"/>
                  </a:rPr>
                  <a:t> </a:t>
                </a:r>
                <a14:m>
                  <m:oMath xmlns:m="http://schemas.openxmlformats.org/officeDocument/2006/math">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oMath>
                </a14:m>
                <a:r>
                  <a:rPr lang="en-US" dirty="0"/>
                  <a:t>的概率为</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θ</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e>
                          </m:nary>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dirty="0"/>
                  <a:t>其中</a:t>
                </a:r>
                <a:r>
                  <a:rPr lang="zh-CN" altLang="en-US" dirty="0"/>
                  <a:t>，</a:t>
                </a:r>
                <a:r>
                  <a:rPr lang="en-US" dirty="0" err="1"/>
                  <a:t>单位阶跃函数</a:t>
                </a:r>
                <a14:m>
                  <m:oMath xmlns:m="http://schemas.openxmlformats.org/officeDocument/2006/math">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&amp;</m:t>
                            </m:r>
                            <m:r>
                              <a:rPr lang="en-US" i="1">
                                <a:latin typeface="Cambria Math" panose="02040503050406030204" pitchFamily="18" charset="0"/>
                              </a:rPr>
                              <m:t>𝑡</m:t>
                            </m:r>
                            <m:r>
                              <a:rPr lang="en-US" i="1">
                                <a:latin typeface="Cambria Math" panose="02040503050406030204" pitchFamily="18" charset="0"/>
                              </a:rPr>
                              <m:t>′</m:t>
                            </m:r>
                            <m:r>
                              <a:rPr lang="zh-CN" altLang="en-US">
                                <a:latin typeface="Cambria Math" panose="02040503050406030204" pitchFamily="18" charset="0"/>
                              </a:rPr>
                              <m:t>≥</m:t>
                            </m:r>
                            <m:r>
                              <a:rPr lang="en-US" i="1">
                                <a:latin typeface="Cambria Math" panose="02040503050406030204" pitchFamily="18" charset="0"/>
                              </a:rPr>
                              <m:t>𝑡</m:t>
                            </m:r>
                          </m:e>
                          <m:e>
                            <m:r>
                              <a:rPr lang="en-US" i="1">
                                <a:latin typeface="Cambria Math" panose="02040503050406030204" pitchFamily="18" charset="0"/>
                              </a:rPr>
                              <m:t>0,  &amp;</m:t>
                            </m:r>
                            <m:r>
                              <a:rPr lang="en-US" i="1">
                                <a:latin typeface="Cambria Math" panose="02040503050406030204" pitchFamily="18" charset="0"/>
                              </a:rPr>
                              <m:t>𝑡</m:t>
                            </m:r>
                            <m:r>
                              <a:rPr lang="en-US" i="1">
                                <a:latin typeface="Cambria Math" panose="02040503050406030204" pitchFamily="18" charset="0"/>
                              </a:rPr>
                              <m:t>′</m:t>
                            </m:r>
                            <m:r>
                              <a:rPr lang="en-US">
                                <a:latin typeface="Cambria Math" panose="02040503050406030204" pitchFamily="18" charset="0"/>
                              </a:rPr>
                              <m:t>&lt;</m:t>
                            </m:r>
                            <m:r>
                              <a:rPr lang="en-US" i="1">
                                <a:latin typeface="Cambria Math" panose="02040503050406030204" pitchFamily="18" charset="0"/>
                              </a:rPr>
                              <m:t>𝑡</m:t>
                            </m:r>
                          </m:e>
                        </m:eqArr>
                      </m:e>
                    </m:d>
                  </m:oMath>
                </a14:m>
                <a:r>
                  <a:rPr lang="zh-CN" altLang="en-US" dirty="0"/>
                  <a:t>。那么</a:t>
                </a:r>
                <a:r>
                  <a:rPr lang="en-US" dirty="0" err="1"/>
                  <a:t>两个最快矿工挖矿时间相差正好为</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oMath>
                </a14:m>
                <a:r>
                  <a:rPr lang="en-US" dirty="0"/>
                  <a:t>的概率是</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subHide m:val="on"/>
                          <m:supHide m:val="on"/>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US" i="1" kern="100">
                              <a:latin typeface="Cambria Math" panose="02040503050406030204" pitchFamily="18" charset="0"/>
                              <a:ea typeface="DengXian" panose="02010600030101010101" pitchFamily="2" charset="-122"/>
                              <a:cs typeface="Times New Roman" panose="02020603050405020304" pitchFamily="18" charset="0"/>
                            </a:rPr>
                            <m:t>𝑡𝑑</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GB" b="0" i="0" kern="100" smtClean="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US" i="1" kern="10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DengXian" panose="02010600030101010101" pitchFamily="2" charset="-122"/>
                                  <a:cs typeface="Times New Roman" panose="02020603050405020304" pitchFamily="18" charset="0"/>
                                </a:rPr>
                                <m:t>𝑡</m:t>
                              </m:r>
                            </m:e>
                          </m:d>
                          <m:r>
                            <a:rPr lang="en-US"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e>
                          </m:d>
                        </m:e>
                      </m:nary>
                    </m:oMath>
                  </m:oMathPara>
                </a14:m>
                <a:endParaRPr lang="en-US" dirty="0"/>
              </a:p>
              <a:p>
                <a:pPr marL="0" indent="0">
                  <a:buNone/>
                </a:pPr>
                <a:r>
                  <a:rPr lang="en-US" dirty="0" err="1"/>
                  <a:t>分叉生成条件是</a:t>
                </a:r>
                <a:r>
                  <a:rPr lang="zh-CN" altLang="en-US" dirty="0"/>
                  <a:t>，第二快矿工在得到第一块矿工的区块前已经挖好自己的区块，即，最快两位矿工挖矿时间差</a:t>
                </a:r>
                <a:r>
                  <a:rPr lang="zh-CN" altLang="en-GB" dirty="0"/>
                  <a:t>要</a:t>
                </a:r>
                <a:r>
                  <a:rPr lang="zh-CN" altLang="en-US" dirty="0"/>
                  <a:t>小于区块广播时间。那么给定区块广播时间</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smtClean="0">
                            <a:effectLst/>
                            <a:latin typeface="Cambria Math" panose="02040503050406030204" pitchFamily="18" charset="0"/>
                            <a:ea typeface="DengXian" panose="02010600030101010101" pitchFamily="2" charset="-122"/>
                            <a:cs typeface="Times New Roman" panose="02020603050405020304" pitchFamily="18" charset="0"/>
                          </a:rPr>
                          <m:t>Δ</m:t>
                        </m:r>
                      </m:e>
                      <m:sub>
                        <m: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，分叉率可表示为：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29B3FEE-A203-0095-586D-B8367D94EABA}"/>
                  </a:ext>
                </a:extLst>
              </p:cNvPr>
              <p:cNvSpPr>
                <a:spLocks noGrp="1" noRot="1" noChangeAspect="1" noMove="1" noResize="1" noEditPoints="1" noAdjustHandles="1" noChangeArrowheads="1" noChangeShapeType="1" noTextEdit="1"/>
              </p:cNvSpPr>
              <p:nvPr>
                <p:ph idx="1"/>
              </p:nvPr>
            </p:nvSpPr>
            <p:spPr>
              <a:xfrm>
                <a:off x="1531345" y="2419639"/>
                <a:ext cx="9384536" cy="3452351"/>
              </a:xfrm>
              <a:blipFill>
                <a:blip r:embed="rId2"/>
                <a:stretch>
                  <a:fillRect l="-135" t="-8059" b="-32234"/>
                </a:stretch>
              </a:blipFill>
            </p:spPr>
            <p:txBody>
              <a:bodyPr/>
              <a:lstStyle/>
              <a:p>
                <a:r>
                  <a:rPr lang="en-US">
                    <a:noFill/>
                  </a:rPr>
                  <a:t> </a:t>
                </a:r>
              </a:p>
            </p:txBody>
          </p:sp>
        </mc:Fallback>
      </mc:AlternateContent>
      <p:pic>
        <p:nvPicPr>
          <p:cNvPr id="13" name="Graphic 12" descr="Fork In Road with solid fill">
            <a:extLst>
              <a:ext uri="{FF2B5EF4-FFF2-40B4-BE49-F238E27FC236}">
                <a16:creationId xmlns:a16="http://schemas.microsoft.com/office/drawing/2014/main" id="{4007533C-F3C5-E865-00D8-6E7795BF6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480" y="1120584"/>
            <a:ext cx="914400" cy="914400"/>
          </a:xfrm>
          <a:prstGeom prst="rect">
            <a:avLst/>
          </a:prstGeom>
        </p:spPr>
      </p:pic>
      <p:pic>
        <p:nvPicPr>
          <p:cNvPr id="4" name="Picture 8" descr="Exponential Science Foundation – Medium">
            <a:extLst>
              <a:ext uri="{FF2B5EF4-FFF2-40B4-BE49-F238E27FC236}">
                <a16:creationId xmlns:a16="http://schemas.microsoft.com/office/drawing/2014/main" id="{BAADCE33-3C3E-6709-4D1C-93B9D8D99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33DBB2E-C1B6-3259-ED3B-AF522A823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4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9740-EFBD-AEC8-97A9-A6FDC1A8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F6B1C-227F-4463-59FD-E99BE93000EC}"/>
              </a:ext>
            </a:extLst>
          </p:cNvPr>
          <p:cNvSpPr>
            <a:spLocks noGrp="1"/>
          </p:cNvSpPr>
          <p:nvPr>
            <p:ph type="title"/>
          </p:nvPr>
        </p:nvSpPr>
        <p:spPr>
          <a:xfrm>
            <a:off x="1620442" y="1233199"/>
            <a:ext cx="9198122" cy="1073825"/>
          </a:xfrm>
        </p:spPr>
        <p:txBody>
          <a:bodyPr>
            <a:normAutofit fontScale="90000"/>
          </a:bodyPr>
          <a:lstStyle/>
          <a:p>
            <a:r>
              <a:rPr lang="zh-CN" altLang="en-US" dirty="0"/>
              <a:t>分叉率计算</a:t>
            </a:r>
            <a:r>
              <a:rPr lang="en-GB" altLang="zh-CN" dirty="0"/>
              <a:t>—</a:t>
            </a:r>
            <a:r>
              <a:rPr lang="zh-CN" altLang="en-GB" dirty="0"/>
              <a:t>特殊情况</a:t>
            </a:r>
            <a:br>
              <a:rPr lang="en-US" altLang="zh-CN" dirty="0"/>
            </a:br>
            <a:r>
              <a:rPr lang="en-US" altLang="zh-CN" dirty="0"/>
              <a:t>Derivation of Fork Rate</a:t>
            </a:r>
            <a:r>
              <a:rPr lang="zh-CN" altLang="en-US" dirty="0"/>
              <a:t> </a:t>
            </a:r>
            <a:r>
              <a:rPr lang="en-US" altLang="zh-CN" dirty="0"/>
              <a:t>–</a:t>
            </a:r>
            <a:r>
              <a:rPr lang="zh-CN" altLang="en-US" dirty="0"/>
              <a:t> </a:t>
            </a:r>
            <a:r>
              <a:rPr lang="en-US" altLang="zh-CN" dirty="0"/>
              <a:t>special </a:t>
            </a:r>
            <a:r>
              <a:rPr lang="en-US" altLang="zh-CN" dirty="0" err="1"/>
              <a:t>COnditions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119303-7D93-7AB3-EDEC-F7AFF985E080}"/>
                  </a:ext>
                </a:extLst>
              </p:cNvPr>
              <p:cNvSpPr>
                <a:spLocks noGrp="1"/>
              </p:cNvSpPr>
              <p:nvPr>
                <p:ph idx="1"/>
              </p:nvPr>
            </p:nvSpPr>
            <p:spPr>
              <a:xfrm>
                <a:off x="1057618" y="2419639"/>
                <a:ext cx="10080435" cy="3452351"/>
              </a:xfrm>
            </p:spPr>
            <p:txBody>
              <a:bodyPr>
                <a:noAutofit/>
              </a:bodyPr>
              <a:lstStyle/>
              <a:p>
                <a:r>
                  <a:rPr lang="en-US" sz="1000" dirty="0"/>
                  <a:t>给定任意算力联合概率分布</a:t>
                </a:r>
                <a:r>
                  <a:rPr lang="en-US" sz="1000"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sz="1000"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zh-CN" altLang="en-US" sz="1000" dirty="0"/>
                  <a:t>，</a:t>
                </a:r>
                <a:r>
                  <a:rPr lang="en-US" sz="1000" dirty="0" err="1"/>
                  <a:t>两个最快矿工挖矿时间为</a:t>
                </a:r>
                <a14:m>
                  <m:oMath xmlns:m="http://schemas.openxmlformats.org/officeDocument/2006/math">
                    <m:sSub>
                      <m:sSubPr>
                        <m:ctrlPr>
                          <a:rPr lang="en-GB"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GB" sz="1000"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的函数：</a:t>
                </a:r>
                <a:endParaRPr lang="en-US" sz="1000" dirty="0"/>
              </a:p>
              <a:p>
                <a:pPr marL="0" indent="0">
                  <a:buNone/>
                </a:pPr>
                <a14:m>
                  <m:oMathPara xmlns:m="http://schemas.openxmlformats.org/officeDocument/2006/math">
                    <m:oMathParaPr>
                      <m:jc m:val="centerGroup"/>
                    </m:oMathParaPr>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000" i="1" kern="100">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r>
                                            <a:rPr lang="zh-CN" altLang="en-US" sz="1000" kern="100">
                                              <a:latin typeface="Cambria Math" panose="02040503050406030204" pitchFamily="18" charset="0"/>
                                              <a:ea typeface="DengXian" panose="02010600030101010101" pitchFamily="2" charset="-122"/>
                                              <a:cs typeface="Times New Roman" panose="02020603050405020304" pitchFamily="18" charset="0"/>
                                            </a:rPr>
                                            <m:t>≠</m:t>
                                          </m:r>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000" kern="100" dirty="0" err="1">
                    <a:latin typeface="Aptos" panose="020B0004020202020204" pitchFamily="34" charset="0"/>
                    <a:ea typeface="DengXian" panose="02010600030101010101" pitchFamily="2" charset="-122"/>
                    <a:cs typeface="Times New Roman" panose="02020603050405020304" pitchFamily="18" charset="0"/>
                  </a:rPr>
                  <a:t>一般情况下</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，该表达式运算复杂度数量级为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sup>
                        </m:sSup>
                      </m:e>
                    </m:d>
                  </m:oMath>
                </a14:m>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𝑚</m:t>
                    </m:r>
                    <m:r>
                      <a:rPr lang="en-GB"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m:t>
                    </m:r>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为一维积分计算量</a:t>
                </a:r>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为矿工数</a:t>
                </a:r>
                <a:r>
                  <a:rPr lang="zh-CN" altLang="en-US" sz="1000" dirty="0"/>
                  <a:t>。</a:t>
                </a:r>
                <a:endParaRPr lang="en-US" sz="1000" dirty="0"/>
              </a:p>
              <a:p>
                <a:pPr marL="0" marR="0">
                  <a:lnSpc>
                    <a:spcPct val="115000"/>
                  </a:lnSpc>
                  <a:spcBef>
                    <a:spcPts val="0"/>
                  </a:spcBef>
                  <a:spcAft>
                    <a:spcPts val="800"/>
                  </a:spcAft>
                </a:pPr>
                <a:r>
                  <a:rPr lang="en-US" sz="1000" dirty="0" err="1"/>
                  <a:t>当矿工们的算力两两独立</a:t>
                </a:r>
                <a:r>
                  <a:rPr lang="zh-CN" altLang="en-US" sz="1000" dirty="0"/>
                  <a:t>，即</a:t>
                </a:r>
                <a14:m>
                  <m:oMath xmlns:m="http://schemas.openxmlformats.org/officeDocument/2006/math">
                    <m:r>
                      <a:rPr lang="en-US" sz="1000" kern="100"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oMath>
                </a14:m>
                <a:r>
                  <a:rPr lang="en-US" sz="1000" kern="100" dirty="0" err="1">
                    <a:effectLst/>
                    <a:latin typeface="Aptos" panose="020B0004020202020204" pitchFamily="34" charset="0"/>
                    <a:ea typeface="DengXian" panose="02010600030101010101" pitchFamily="2" charset="-122"/>
                    <a:cs typeface="Times New Roman" panose="02020603050405020304" pitchFamily="18" charset="0"/>
                  </a:rPr>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，该表达式可化简为：</a:t>
                </a:r>
                <a:endParaRPr lang="en-US"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r>
                        <a:rPr lang="en-US" sz="1000" i="1">
                          <a:latin typeface="Cambria Math" panose="02040503050406030204" pitchFamily="18" charset="0"/>
                        </a:rPr>
                        <m:t>1−</m:t>
                      </m:r>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d>
                            <m:dPr>
                              <m:begChr m:val="["/>
                              <m:endChr m:val="]"/>
                              <m:ctrlPr>
                                <a:rPr lang="en-US" sz="1000" i="1">
                                  <a:latin typeface="Cambria Math" panose="02040503050406030204" pitchFamily="18" charset="0"/>
                                </a:rPr>
                              </m:ctrlPr>
                            </m:dPr>
                            <m:e>
                              <m:nary>
                                <m:naryPr>
                                  <m:chr m:val="∑"/>
                                  <m:ctrlPr>
                                    <a:rPr lang="en-US" sz="1000" i="1">
                                      <a:latin typeface="Cambria Math" panose="02040503050406030204" pitchFamily="18" charset="0"/>
                                    </a:rPr>
                                  </m:ctrlPr>
                                </m:naryPr>
                                <m:sub>
                                  <m:r>
                                    <a:rPr lang="en-US" sz="1000" i="1">
                                      <a:latin typeface="Cambria Math" panose="02040503050406030204" pitchFamily="18" charset="0"/>
                                    </a:rPr>
                                    <m:t>𝑖</m:t>
                                  </m:r>
                                </m:sub>
                                <m:sup>
                                  <m:r>
                                    <a:rPr lang="en-US" sz="1000" i="1">
                                      <a:latin typeface="Cambria Math" panose="02040503050406030204" pitchFamily="18" charset="0"/>
                                    </a:rPr>
                                    <m:t>𝑁</m:t>
                                  </m:r>
                                </m:sup>
                                <m:e>
                                  <m:d>
                                    <m:dPr>
                                      <m:ctrlPr>
                                        <a:rPr lang="en-US" sz="1000" i="1">
                                          <a:latin typeface="Cambria Math" panose="02040503050406030204" pitchFamily="18" charset="0"/>
                                        </a:rPr>
                                      </m:ctrlPr>
                                    </m:dPr>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𝑥</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sup>
                                              </m:sSup>
                                            </m:den>
                                          </m:f>
                                        </m:e>
                                      </m:nary>
                                      <m:nary>
                                        <m:naryPr>
                                          <m:chr m:val="∏"/>
                                          <m:supHide m:val="on"/>
                                          <m:ctrlPr>
                                            <a:rPr lang="en-US" sz="1000" i="1">
                                              <a:latin typeface="Cambria Math" panose="02040503050406030204" pitchFamily="18" charset="0"/>
                                            </a:rPr>
                                          </m:ctrlPr>
                                        </m:naryPr>
                                        <m:sub>
                                          <m:r>
                                            <a:rPr lang="en-US" sz="1000" i="1">
                                              <a:latin typeface="Cambria Math" panose="02040503050406030204" pitchFamily="18" charset="0"/>
                                            </a:rPr>
                                            <m:t>𝑗</m:t>
                                          </m:r>
                                          <m:r>
                                            <a:rPr lang="zh-CN" altLang="en-US" sz="1000" i="1">
                                              <a:latin typeface="Cambria Math" panose="02040503050406030204" pitchFamily="18" charset="0"/>
                                            </a:rPr>
                                            <m:t>≠</m:t>
                                          </m:r>
                                          <m:r>
                                            <a:rPr lang="en-US" sz="1000" i="1">
                                              <a:latin typeface="Cambria Math" panose="02040503050406030204" pitchFamily="18" charset="0"/>
                                            </a:rPr>
                                            <m:t>𝑖</m:t>
                                          </m:r>
                                        </m:sub>
                                        <m:sup/>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d>
                                                        <m:dPr>
                                                          <m:ctrlPr>
                                                            <a:rPr lang="en-US" sz="1000" i="1">
                                                              <a:latin typeface="Cambria Math" panose="02040503050406030204" pitchFamily="18" charset="0"/>
                                                            </a:rPr>
                                                          </m:ctrlPr>
                                                        </m:dPr>
                                                        <m:e>
                                                          <m:r>
                                                            <m:rPr>
                                                              <m:sty m:val="p"/>
                                                            </m:rPr>
                                                            <a:rPr lang="en-US" sz="1000" i="1">
                                                              <a:latin typeface="Cambria Math" panose="02040503050406030204" pitchFamily="18" charset="0"/>
                                                            </a:rPr>
                                                            <m:t>Δ</m:t>
                                                          </m:r>
                                                          <m:r>
                                                            <a:rPr lang="en-US" sz="1000" i="1">
                                                              <a:latin typeface="Cambria Math" panose="02040503050406030204" pitchFamily="18" charset="0"/>
                                                            </a:rPr>
                                                            <m:t>+</m:t>
                                                          </m:r>
                                                          <m:r>
                                                            <a:rPr lang="en-US" sz="1000" i="1">
                                                              <a:latin typeface="Cambria Math" panose="02040503050406030204" pitchFamily="18" charset="0"/>
                                                            </a:rPr>
                                                            <m:t>𝑥</m:t>
                                                          </m:r>
                                                        </m:e>
                                                      </m:d>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sup>
                                                  </m:sSup>
                                                </m:den>
                                              </m:f>
                                            </m:e>
                                          </m:nary>
                                        </m:e>
                                      </m:nary>
                                    </m:e>
                                  </m:d>
                                </m:e>
                              </m:nary>
                            </m:e>
                          </m:d>
                          <m:r>
                            <a:rPr lang="en-US" sz="1000" i="1">
                              <a:latin typeface="Cambria Math" panose="02040503050406030204" pitchFamily="18" charset="0"/>
                            </a:rPr>
                            <m:t>𝑑𝑥</m:t>
                          </m:r>
                        </m:e>
                      </m:nary>
                    </m:oMath>
                  </m:oMathPara>
                </a14:m>
                <a:endParaRPr lang="en-US" sz="1000" dirty="0"/>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3</m:t>
                            </m:r>
                          </m:sup>
                        </m:sSup>
                      </m:e>
                    </m:d>
                  </m:oMath>
                </a14:m>
                <a:r>
                  <a:rPr lang="zh-CN" altLang="en-US" sz="1000" dirty="0"/>
                  <a:t>。</a:t>
                </a:r>
                <a:endParaRPr lang="en-US" altLang="zh-CN" sz="1000" dirty="0"/>
              </a:p>
              <a:p>
                <a:pPr>
                  <a:lnSpc>
                    <a:spcPct val="115000"/>
                  </a:lnSpc>
                  <a:spcBef>
                    <a:spcPts val="0"/>
                  </a:spcBef>
                  <a:spcAft>
                    <a:spcPts val="800"/>
                  </a:spcAft>
                </a:pPr>
                <a:r>
                  <a:rPr lang="en-US" sz="1000" dirty="0" err="1"/>
                  <a:t>当矿工们的算力独立同分布</a:t>
                </a:r>
                <a:r>
                  <a:rPr lang="zh-CN" altLang="en-US" sz="1000" dirty="0"/>
                  <a:t>（</a:t>
                </a:r>
                <a:r>
                  <a:rPr lang="en-US" altLang="zh-CN" sz="1000" dirty="0" err="1"/>
                  <a:t>iid</a:t>
                </a:r>
                <a:r>
                  <a:rPr lang="zh-CN" altLang="en-US" sz="1000" dirty="0"/>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表达式可进一步化简为：</a:t>
                </a:r>
                <a:endParaRPr lang="en-GB"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d>
                            <m:dPr>
                              <m:begChr m:val="["/>
                              <m:endChr m:val="]"/>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sup>
                              </m:sSup>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𝑑𝑥</m:t>
                          </m:r>
                        </m:e>
                      </m:nary>
                    </m:oMath>
                  </m:oMathPara>
                </a14:m>
                <a:endParaRPr lang="en-GB" altLang="zh-CN"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GB" sz="1000" dirty="0"/>
                  <a:t>降为</a:t>
                </a:r>
                <a14:m>
                  <m:oMath xmlns:m="http://schemas.openxmlformats.org/officeDocument/2006/math">
                    <m:r>
                      <m:rPr>
                        <m:sty m:val="p"/>
                      </m:r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2</m:t>
                            </m:r>
                          </m:sup>
                        </m:sSup>
                      </m:e>
                    </m:d>
                  </m:oMath>
                </a14:m>
                <a:r>
                  <a:rPr lang="zh-CN" altLang="en-US" sz="1000" dirty="0"/>
                  <a:t>。</a:t>
                </a:r>
                <a:endParaRPr lang="en-US" sz="800" dirty="0"/>
              </a:p>
            </p:txBody>
          </p:sp>
        </mc:Choice>
        <mc:Fallback xmlns="">
          <p:sp>
            <p:nvSpPr>
              <p:cNvPr id="3" name="Content Placeholder 2">
                <a:extLst>
                  <a:ext uri="{FF2B5EF4-FFF2-40B4-BE49-F238E27FC236}">
                    <a16:creationId xmlns:a16="http://schemas.microsoft.com/office/drawing/2014/main" id="{05119303-7D93-7AB3-EDEC-F7AFF985E080}"/>
                  </a:ext>
                </a:extLst>
              </p:cNvPr>
              <p:cNvSpPr>
                <a:spLocks noGrp="1" noRot="1" noChangeAspect="1" noMove="1" noResize="1" noEditPoints="1" noAdjustHandles="1" noChangeArrowheads="1" noChangeShapeType="1" noTextEdit="1"/>
              </p:cNvSpPr>
              <p:nvPr>
                <p:ph idx="1"/>
              </p:nvPr>
            </p:nvSpPr>
            <p:spPr>
              <a:xfrm>
                <a:off x="1057618" y="2419639"/>
                <a:ext cx="10080435" cy="3452351"/>
              </a:xfrm>
              <a:blipFill>
                <a:blip r:embed="rId2"/>
                <a:stretch>
                  <a:fillRect t="-6960" b="-157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5786934-E539-5B40-DE38-9C56D9364675}"/>
              </a:ext>
            </a:extLst>
          </p:cNvPr>
          <p:cNvSpPr txBox="1"/>
          <p:nvPr/>
        </p:nvSpPr>
        <p:spPr>
          <a:xfrm>
            <a:off x="1057618" y="6246563"/>
            <a:ext cx="2031325" cy="369332"/>
          </a:xfrm>
          <a:prstGeom prst="rect">
            <a:avLst/>
          </a:prstGeom>
          <a:noFill/>
        </p:spPr>
        <p:txBody>
          <a:bodyPr wrap="none" rtlCol="0">
            <a:spAutoFit/>
          </a:bodyPr>
          <a:lstStyle/>
          <a:p>
            <a:r>
              <a:rPr lang="en-US" i="1" dirty="0" err="1"/>
              <a:t>还可以再简化吗</a:t>
            </a:r>
            <a:r>
              <a:rPr lang="zh-CN" altLang="en-US" i="1" dirty="0"/>
              <a:t>？</a:t>
            </a:r>
            <a:endParaRPr lang="en-US" i="1" dirty="0"/>
          </a:p>
        </p:txBody>
      </p:sp>
      <p:pic>
        <p:nvPicPr>
          <p:cNvPr id="5" name="Picture 8" descr="Exponential Science Foundation – Medium">
            <a:extLst>
              <a:ext uri="{FF2B5EF4-FFF2-40B4-BE49-F238E27FC236}">
                <a16:creationId xmlns:a16="http://schemas.microsoft.com/office/drawing/2014/main" id="{6C7DC249-4AE0-48DE-9332-D900D76E8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DA84579B-9F7B-5A63-17C2-D81C9DE06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01948"/>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831</TotalTime>
  <Words>1811</Words>
  <Application>Microsoft Macintosh PowerPoint</Application>
  <PresentationFormat>Widescreen</PresentationFormat>
  <Paragraphs>168</Paragraphs>
  <Slides>29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DengXian</vt:lpstr>
      <vt:lpstr>Aptos</vt:lpstr>
      <vt:lpstr>Arial</vt:lpstr>
      <vt:lpstr>Cambria Math</vt:lpstr>
      <vt:lpstr>Trade Gothic Next Cond</vt:lpstr>
      <vt:lpstr>Trade Gothic Next Light</vt:lpstr>
      <vt:lpstr>Wingdings</vt:lpstr>
      <vt:lpstr>LimelightVTI</vt:lpstr>
      <vt:lpstr>算力集中如何影响共识竞争</vt:lpstr>
      <vt:lpstr>背景知识 Background</vt:lpstr>
      <vt:lpstr>研究思路  research Framework</vt:lpstr>
      <vt:lpstr>形式化建模 Formal modeling</vt:lpstr>
      <vt:lpstr>分叉的形成 Fork generation</vt:lpstr>
      <vt:lpstr>区块挖成—伯努利過程 Arrival of Mined block – a Bernoulli process</vt:lpstr>
      <vt:lpstr>推导 Derivation</vt:lpstr>
      <vt:lpstr>分叉率计算 Derivation of Fork Rate</vt:lpstr>
      <vt:lpstr>分叉率计算—特殊情况 Derivation of Fork Rate – special COnditions</vt:lpstr>
      <vt:lpstr>算力分布 Hash rate distribution</vt:lpstr>
      <vt:lpstr>历史观测 Historical OBservation</vt:lpstr>
      <vt:lpstr>数据 Data</vt:lpstr>
      <vt:lpstr>参数估计 Parameter Estimation</vt:lpstr>
      <vt:lpstr>历史算力分布 Historical Hash rate distribution</vt:lpstr>
      <vt:lpstr>模拟 Simulation</vt:lpstr>
      <vt:lpstr>环境编译 Environment Encoding</vt:lpstr>
      <vt:lpstr>模型验证 Model verification</vt:lpstr>
      <vt:lpstr>解析解验证 Verification of Analytical solution</vt:lpstr>
      <vt:lpstr>模型估测和历史观测分叉率值比较 Comparison between Model-estimated and historically observed fork rates</vt:lpstr>
      <vt:lpstr>场景测试 Scenario testing</vt:lpstr>
      <vt:lpstr>分布假设影响 different distribution assumptions</vt:lpstr>
      <vt:lpstr>算力异质性影响 Fork rate heterogeneity</vt:lpstr>
      <vt:lpstr>带入历史观测的算力均值m 和方差s得出的模型估测分叉率几乎和历史观测的区块广播时间Δ_0走势重合！（为什么？！）</vt:lpstr>
      <vt:lpstr>PowerPoint Presentation</vt:lpstr>
      <vt:lpstr>“零矿工”影响 “zero-miners”</vt:lpstr>
      <vt:lpstr>结论 conclusion</vt:lpstr>
      <vt:lpstr>PowerPoint Presentation</vt:lpstr>
      <vt:lpstr>还有呢？ So what?</vt:lpstr>
      <vt:lpstr>联系我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 Java</dc:creator>
  <cp:lastModifiedBy>Xu, Java</cp:lastModifiedBy>
  <cp:revision>132</cp:revision>
  <dcterms:created xsi:type="dcterms:W3CDTF">2024-10-12T13:04:43Z</dcterms:created>
  <dcterms:modified xsi:type="dcterms:W3CDTF">2024-10-14T09:24:45Z</dcterms:modified>
</cp:coreProperties>
</file>